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06" r:id="rId2"/>
    <p:sldId id="307" r:id="rId3"/>
    <p:sldId id="347" r:id="rId4"/>
    <p:sldId id="300" r:id="rId5"/>
    <p:sldId id="318" r:id="rId6"/>
    <p:sldId id="339" r:id="rId7"/>
    <p:sldId id="349" r:id="rId8"/>
    <p:sldId id="351" r:id="rId9"/>
    <p:sldId id="357" r:id="rId10"/>
    <p:sldId id="356" r:id="rId11"/>
    <p:sldId id="331" r:id="rId12"/>
    <p:sldId id="350" r:id="rId13"/>
    <p:sldId id="355" r:id="rId14"/>
    <p:sldId id="313" r:id="rId15"/>
    <p:sldId id="353" r:id="rId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206" autoAdjust="0"/>
  </p:normalViewPr>
  <p:slideViewPr>
    <p:cSldViewPr>
      <p:cViewPr>
        <p:scale>
          <a:sx n="70" d="100"/>
          <a:sy n="70" d="100"/>
        </p:scale>
        <p:origin x="-2576" y="-736"/>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026" cy="465297"/>
          </a:xfrm>
          <a:prstGeom prst="rect">
            <a:avLst/>
          </a:prstGeom>
        </p:spPr>
        <p:txBody>
          <a:bodyPr vert="horz" lIns="91465" tIns="45733" rIns="91465" bIns="45733" rtlCol="0"/>
          <a:lstStyle>
            <a:lvl1pPr algn="l">
              <a:defRPr sz="1200"/>
            </a:lvl1pPr>
          </a:lstStyle>
          <a:p>
            <a:endParaRPr lang="en-US"/>
          </a:p>
        </p:txBody>
      </p:sp>
      <p:sp>
        <p:nvSpPr>
          <p:cNvPr id="3" name="Date Placeholder 2"/>
          <p:cNvSpPr>
            <a:spLocks noGrp="1"/>
          </p:cNvSpPr>
          <p:nvPr>
            <p:ph type="dt" idx="1"/>
          </p:nvPr>
        </p:nvSpPr>
        <p:spPr>
          <a:xfrm>
            <a:off x="3978487" y="1"/>
            <a:ext cx="3043026" cy="465297"/>
          </a:xfrm>
          <a:prstGeom prst="rect">
            <a:avLst/>
          </a:prstGeom>
        </p:spPr>
        <p:txBody>
          <a:bodyPr vert="horz" lIns="91465" tIns="45733" rIns="91465" bIns="45733" rtlCol="0"/>
          <a:lstStyle>
            <a:lvl1pPr algn="r">
              <a:defRPr sz="1200"/>
            </a:lvl1pPr>
          </a:lstStyle>
          <a:p>
            <a:fld id="{24B97E3A-B629-4030-8C10-6DAEE823AE0D}" type="datetimeFigureOut">
              <a:rPr lang="en-US" smtClean="0"/>
              <a:t>7/10/14</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65" tIns="45733" rIns="91465" bIns="45733" rtlCol="0" anchor="ctr"/>
          <a:lstStyle/>
          <a:p>
            <a:endParaRPr lang="en-US"/>
          </a:p>
        </p:txBody>
      </p:sp>
      <p:sp>
        <p:nvSpPr>
          <p:cNvPr id="5" name="Notes Placeholder 4"/>
          <p:cNvSpPr>
            <a:spLocks noGrp="1"/>
          </p:cNvSpPr>
          <p:nvPr>
            <p:ph type="body" sz="quarter" idx="3"/>
          </p:nvPr>
        </p:nvSpPr>
        <p:spPr>
          <a:xfrm>
            <a:off x="701993" y="4421109"/>
            <a:ext cx="5619115" cy="4189253"/>
          </a:xfrm>
          <a:prstGeom prst="rect">
            <a:avLst/>
          </a:prstGeom>
        </p:spPr>
        <p:txBody>
          <a:bodyPr vert="horz" lIns="91465" tIns="45733" rIns="91465" bIns="4573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216"/>
            <a:ext cx="3043026" cy="465297"/>
          </a:xfrm>
          <a:prstGeom prst="rect">
            <a:avLst/>
          </a:prstGeom>
        </p:spPr>
        <p:txBody>
          <a:bodyPr vert="horz" lIns="91465" tIns="45733" rIns="91465" bIns="45733" rtlCol="0" anchor="b"/>
          <a:lstStyle>
            <a:lvl1pPr algn="l">
              <a:defRPr sz="1200"/>
            </a:lvl1pPr>
          </a:lstStyle>
          <a:p>
            <a:endParaRPr lang="en-US"/>
          </a:p>
        </p:txBody>
      </p:sp>
      <p:sp>
        <p:nvSpPr>
          <p:cNvPr id="7" name="Slide Number Placeholder 6"/>
          <p:cNvSpPr>
            <a:spLocks noGrp="1"/>
          </p:cNvSpPr>
          <p:nvPr>
            <p:ph type="sldNum" sz="quarter" idx="5"/>
          </p:nvPr>
        </p:nvSpPr>
        <p:spPr>
          <a:xfrm>
            <a:off x="3978487" y="8842216"/>
            <a:ext cx="3043026" cy="465297"/>
          </a:xfrm>
          <a:prstGeom prst="rect">
            <a:avLst/>
          </a:prstGeom>
        </p:spPr>
        <p:txBody>
          <a:bodyPr vert="horz" lIns="91465" tIns="45733" rIns="91465" bIns="45733" rtlCol="0" anchor="b"/>
          <a:lstStyle>
            <a:lvl1pPr algn="r">
              <a:defRPr sz="1200"/>
            </a:lvl1pPr>
          </a:lstStyle>
          <a:p>
            <a:fld id="{075BF882-C59B-4F76-A9DF-ACCDEA312A42}" type="slidenum">
              <a:rPr lang="en-US" smtClean="0"/>
              <a:t>‹#›</a:t>
            </a:fld>
            <a:endParaRPr lang="en-US"/>
          </a:p>
        </p:txBody>
      </p:sp>
    </p:spTree>
    <p:extLst>
      <p:ext uri="{BB962C8B-B14F-4D97-AF65-F5344CB8AC3E}">
        <p14:creationId xmlns:p14="http://schemas.microsoft.com/office/powerpoint/2010/main" val="3180861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BF882-C59B-4F76-A9DF-ACCDEA312A42}" type="slidenum">
              <a:rPr lang="en-US" smtClean="0"/>
              <a:t>1</a:t>
            </a:fld>
            <a:endParaRPr lang="en-US"/>
          </a:p>
        </p:txBody>
      </p:sp>
    </p:spTree>
    <p:extLst>
      <p:ext uri="{BB962C8B-B14F-4D97-AF65-F5344CB8AC3E}">
        <p14:creationId xmlns:p14="http://schemas.microsoft.com/office/powerpoint/2010/main" val="209257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BF882-C59B-4F76-A9DF-ACCDEA312A42}" type="slidenum">
              <a:rPr lang="en-US" smtClean="0"/>
              <a:t>2</a:t>
            </a:fld>
            <a:endParaRPr lang="en-US"/>
          </a:p>
        </p:txBody>
      </p:sp>
    </p:spTree>
    <p:extLst>
      <p:ext uri="{BB962C8B-B14F-4D97-AF65-F5344CB8AC3E}">
        <p14:creationId xmlns:p14="http://schemas.microsoft.com/office/powerpoint/2010/main" val="417122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Defense to offense</a:t>
            </a:r>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They talk about (“resonate” with public opinion)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Overpaid gov't workers, bloated pensions</a:t>
            </a:r>
          </a:p>
          <a:p>
            <a:pPr lvl="0"/>
            <a:r>
              <a:rPr lang="en-US" sz="1200" kern="1200" dirty="0" smtClean="0">
                <a:solidFill>
                  <a:schemeClr val="tx1"/>
                </a:solidFill>
                <a:effectLst/>
                <a:latin typeface="+mn-lt"/>
                <a:ea typeface="+mn-ea"/>
                <a:cs typeface="+mn-cs"/>
              </a:rPr>
              <a:t>Gov't waste and inefficiency, high taxes</a:t>
            </a:r>
          </a:p>
          <a:p>
            <a:pPr lvl="0"/>
            <a:r>
              <a:rPr lang="en-US" sz="1200" kern="1200" dirty="0" smtClean="0">
                <a:solidFill>
                  <a:schemeClr val="tx1"/>
                </a:solidFill>
                <a:effectLst/>
                <a:latin typeface="+mn-lt"/>
                <a:ea typeface="+mn-ea"/>
                <a:cs typeface="+mn-cs"/>
              </a:rPr>
              <a:t>Run government like a business</a:t>
            </a:r>
          </a:p>
          <a:p>
            <a:r>
              <a:rPr lang="en-US" sz="1200" b="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We defend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Middle class jobs</a:t>
            </a:r>
          </a:p>
          <a:p>
            <a:pPr lvl="0"/>
            <a:r>
              <a:rPr lang="en-US" sz="1200" kern="1200" dirty="0" smtClean="0">
                <a:solidFill>
                  <a:schemeClr val="tx1"/>
                </a:solidFill>
                <a:effectLst/>
                <a:latin typeface="+mn-lt"/>
                <a:ea typeface="+mn-ea"/>
                <a:cs typeface="+mn-cs"/>
              </a:rPr>
              <a:t>Privatization doesn't save money   </a:t>
            </a:r>
          </a:p>
          <a:p>
            <a:pPr lvl="0"/>
            <a:r>
              <a:rPr lang="en-US" sz="1200" kern="1200" dirty="0" smtClean="0">
                <a:solidFill>
                  <a:schemeClr val="tx1"/>
                </a:solidFill>
                <a:effectLst/>
                <a:latin typeface="+mn-lt"/>
                <a:ea typeface="+mn-ea"/>
                <a:cs typeface="+mn-cs"/>
              </a:rPr>
              <a:t>We can do it better  </a:t>
            </a:r>
          </a:p>
          <a:p>
            <a:r>
              <a:rPr lang="en-US" sz="1200" b="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We talk about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CEO salaries</a:t>
            </a:r>
          </a:p>
          <a:p>
            <a:pPr lvl="0"/>
            <a:r>
              <a:rPr lang="en-US" sz="1200" kern="1200" dirty="0" smtClean="0">
                <a:solidFill>
                  <a:schemeClr val="tx1"/>
                </a:solidFill>
                <a:effectLst/>
                <a:latin typeface="+mn-lt"/>
                <a:ea typeface="+mn-ea"/>
                <a:cs typeface="+mn-cs"/>
              </a:rPr>
              <a:t>Lack of oversight and the problems it leads to</a:t>
            </a:r>
          </a:p>
          <a:p>
            <a:pPr lvl="0"/>
            <a:r>
              <a:rPr lang="en-US" sz="1200" kern="1200" dirty="0" smtClean="0">
                <a:solidFill>
                  <a:schemeClr val="tx1"/>
                </a:solidFill>
                <a:effectLst/>
                <a:latin typeface="+mn-lt"/>
                <a:ea typeface="+mn-ea"/>
                <a:cs typeface="+mn-cs"/>
              </a:rPr>
              <a:t>Cost overruns</a:t>
            </a:r>
          </a:p>
          <a:p>
            <a:pPr lvl="0"/>
            <a:r>
              <a:rPr lang="en-US" sz="1200" kern="1200" dirty="0" smtClean="0">
                <a:solidFill>
                  <a:schemeClr val="tx1"/>
                </a:solidFill>
                <a:effectLst/>
                <a:latin typeface="+mn-lt"/>
                <a:ea typeface="+mn-ea"/>
                <a:cs typeface="+mn-cs"/>
              </a:rPr>
              <a:t>Bad actors</a:t>
            </a:r>
          </a:p>
          <a:p>
            <a:pPr lvl="0"/>
            <a:r>
              <a:rPr lang="en-US" sz="1200" kern="1200" dirty="0" smtClean="0">
                <a:solidFill>
                  <a:schemeClr val="tx1"/>
                </a:solidFill>
                <a:effectLst/>
                <a:latin typeface="+mn-lt"/>
                <a:ea typeface="+mn-ea"/>
                <a:cs typeface="+mn-cs"/>
              </a:rPr>
              <a:t>Community and economic impacts</a:t>
            </a:r>
          </a:p>
          <a:p>
            <a:pPr lvl="0"/>
            <a:r>
              <a:rPr lang="en-US" sz="1200" kern="1200" dirty="0" smtClean="0">
                <a:solidFill>
                  <a:schemeClr val="tx1"/>
                </a:solidFill>
                <a:effectLst/>
                <a:latin typeface="+mn-lt"/>
                <a:ea typeface="+mn-ea"/>
                <a:cs typeface="+mn-cs"/>
              </a:rPr>
              <a:t>Control of public services</a:t>
            </a:r>
          </a:p>
          <a:p>
            <a:endParaRPr lang="en-US" dirty="0"/>
          </a:p>
        </p:txBody>
      </p:sp>
      <p:sp>
        <p:nvSpPr>
          <p:cNvPr id="4" name="Slide Number Placeholder 3"/>
          <p:cNvSpPr>
            <a:spLocks noGrp="1"/>
          </p:cNvSpPr>
          <p:nvPr>
            <p:ph type="sldNum" sz="quarter" idx="10"/>
          </p:nvPr>
        </p:nvSpPr>
        <p:spPr/>
        <p:txBody>
          <a:bodyPr/>
          <a:lstStyle/>
          <a:p>
            <a:fld id="{075BF882-C59B-4F76-A9DF-ACCDEA312A42}" type="slidenum">
              <a:rPr lang="en-US" smtClean="0"/>
              <a:t>3</a:t>
            </a:fld>
            <a:endParaRPr lang="en-US"/>
          </a:p>
        </p:txBody>
      </p:sp>
    </p:spTree>
    <p:extLst>
      <p:ext uri="{BB962C8B-B14F-4D97-AF65-F5344CB8AC3E}">
        <p14:creationId xmlns:p14="http://schemas.microsoft.com/office/powerpoint/2010/main" val="2348495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Changing</a:t>
            </a:r>
            <a:r>
              <a:rPr lang="en-US" baseline="0" dirty="0" smtClean="0"/>
              <a:t> the debate a</a:t>
            </a:r>
            <a:r>
              <a:rPr lang="en-US" dirty="0" smtClean="0"/>
              <a:t>nd laying the groundwork</a:t>
            </a:r>
          </a:p>
          <a:p>
            <a:endParaRPr lang="en-US" dirty="0" smtClean="0"/>
          </a:p>
          <a:p>
            <a:r>
              <a:rPr lang="en-US" dirty="0" smtClean="0"/>
              <a:t>First I’ll</a:t>
            </a:r>
            <a:r>
              <a:rPr lang="en-US" baseline="0" dirty="0" smtClean="0"/>
              <a:t> start with a report that ITPI released in December called “Out of Control: The Coast-to-Coast Failures of Outsourcing Public Services to For-Profit Corporations.  This was a report that simply repackaged local horror stories around the country and allowed us to tell our narrative around taxpayers losing control of their services.  These are just a couple of the headlines we got from that report.  The Gawker story actually helped us generate additional coverage since that online publication is read by a lot of journalists and opinion leaders.  </a:t>
            </a:r>
          </a:p>
          <a:p>
            <a:endParaRPr lang="en-US" baseline="0" dirty="0" smtClean="0"/>
          </a:p>
          <a:p>
            <a:r>
              <a:rPr lang="en-US" baseline="0" dirty="0" smtClean="0"/>
              <a:t>Prison quota report</a:t>
            </a:r>
            <a:endParaRPr lang="en-US" dirty="0"/>
          </a:p>
        </p:txBody>
      </p:sp>
      <p:sp>
        <p:nvSpPr>
          <p:cNvPr id="4" name="Slide Number Placeholder 3"/>
          <p:cNvSpPr>
            <a:spLocks noGrp="1"/>
          </p:cNvSpPr>
          <p:nvPr>
            <p:ph type="sldNum" sz="quarter" idx="10"/>
          </p:nvPr>
        </p:nvSpPr>
        <p:spPr/>
        <p:txBody>
          <a:bodyPr/>
          <a:lstStyle/>
          <a:p>
            <a:fld id="{075BF882-C59B-4F76-A9DF-ACCDEA312A42}" type="slidenum">
              <a:rPr lang="en-US" smtClean="0"/>
              <a:t>4</a:t>
            </a:fld>
            <a:endParaRPr lang="en-US"/>
          </a:p>
        </p:txBody>
      </p:sp>
    </p:spTree>
    <p:extLst>
      <p:ext uri="{BB962C8B-B14F-4D97-AF65-F5344CB8AC3E}">
        <p14:creationId xmlns:p14="http://schemas.microsoft.com/office/powerpoint/2010/main" val="423635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 utilized</a:t>
            </a:r>
            <a:r>
              <a:rPr lang="en-US" baseline="0" dirty="0" smtClean="0"/>
              <a:t> a “flood the zone” legislative strategy. We did it partly out of necessity (we were only a few months away from the 2014 legislative sessions so trying to find consensus on a legislative agenda with a lot of partners wasn’t our first step) but mostly because we wanted to experiment.  One of our primary objectives is that we wanted to change the narrative around outsourcing.  To go on offense.  So we felt that one way to do that was to develop our legislative agenda first, and then drive it where we could quickly. Once we got traction and policy proposals that could serve as organizing tools, we would spend much of 2014 building coalition support to move it even further in 2015 and beyond.</a:t>
            </a:r>
          </a:p>
          <a:p>
            <a:endParaRPr lang="en-US" baseline="0" dirty="0" smtClean="0"/>
          </a:p>
          <a:p>
            <a:r>
              <a:rPr lang="en-US" baseline="0" dirty="0" smtClean="0"/>
              <a:t>We also didn’t just look at where we could win.  We took the view that a bill introduced in Oklahoma where it stands no chance of passage is just as important as introducing it in California where we stand a decent shot at winning.  Again, this was all about creating momentum.  A drum beat that would make reporters, lawmakers, our members feel that there was an offensive drum beat.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Local </a:t>
            </a:r>
            <a:r>
              <a:rPr lang="en-US" sz="1200" b="1" kern="1200" dirty="0" err="1" smtClean="0">
                <a:solidFill>
                  <a:schemeClr val="tx1"/>
                </a:solidFill>
                <a:effectLst/>
                <a:latin typeface="+mn-lt"/>
                <a:ea typeface="+mn-ea"/>
                <a:cs typeface="+mn-cs"/>
              </a:rPr>
              <a:t>Govt’s</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Phoenix, AZ</a:t>
            </a:r>
          </a:p>
          <a:p>
            <a:r>
              <a:rPr lang="en-US" sz="1200" kern="1200" dirty="0" smtClean="0">
                <a:solidFill>
                  <a:schemeClr val="tx1"/>
                </a:solidFill>
                <a:effectLst/>
                <a:latin typeface="+mn-lt"/>
                <a:ea typeface="+mn-ea"/>
                <a:cs typeface="+mn-cs"/>
              </a:rPr>
              <a:t>El Paso, TX</a:t>
            </a:r>
          </a:p>
          <a:p>
            <a:r>
              <a:rPr lang="en-US" sz="1200" kern="1200" dirty="0" smtClean="0">
                <a:solidFill>
                  <a:schemeClr val="tx1"/>
                </a:solidFill>
                <a:effectLst/>
                <a:latin typeface="+mn-lt"/>
                <a:ea typeface="+mn-ea"/>
                <a:cs typeface="+mn-cs"/>
              </a:rPr>
              <a:t>Douglas County, KN</a:t>
            </a:r>
          </a:p>
          <a:p>
            <a:r>
              <a:rPr lang="en-US" sz="1200" kern="1200" dirty="0" smtClean="0">
                <a:solidFill>
                  <a:schemeClr val="tx1"/>
                </a:solidFill>
                <a:effectLst/>
                <a:latin typeface="+mn-lt"/>
                <a:ea typeface="+mn-ea"/>
                <a:cs typeface="+mn-cs"/>
              </a:rPr>
              <a:t>Miami-Dade County, FL</a:t>
            </a:r>
          </a:p>
          <a:p>
            <a:r>
              <a:rPr lang="en-US" sz="1200" kern="1200" dirty="0" smtClean="0">
                <a:solidFill>
                  <a:schemeClr val="tx1"/>
                </a:solidFill>
                <a:effectLst/>
                <a:latin typeface="+mn-lt"/>
                <a:ea typeface="+mn-ea"/>
                <a:cs typeface="+mn-cs"/>
              </a:rPr>
              <a:t>Chicago, IL</a:t>
            </a:r>
          </a:p>
          <a:p>
            <a:r>
              <a:rPr lang="en-US" sz="1200" kern="1200" dirty="0" smtClean="0">
                <a:solidFill>
                  <a:schemeClr val="tx1"/>
                </a:solidFill>
                <a:effectLst/>
                <a:latin typeface="+mn-lt"/>
                <a:ea typeface="+mn-ea"/>
                <a:cs typeface="+mn-cs"/>
              </a:rPr>
              <a:t>West Haven, CT</a:t>
            </a:r>
          </a:p>
          <a:p>
            <a:r>
              <a:rPr lang="en-US" sz="1200" kern="1200" dirty="0" smtClean="0">
                <a:solidFill>
                  <a:schemeClr val="tx1"/>
                </a:solidFill>
                <a:effectLst/>
                <a:latin typeface="+mn-lt"/>
                <a:ea typeface="+mn-ea"/>
                <a:cs typeface="+mn-cs"/>
              </a:rPr>
              <a:t>Santa Fe, NM</a:t>
            </a:r>
          </a:p>
          <a:p>
            <a:r>
              <a:rPr lang="en-US" sz="1200" kern="1200" dirty="0" smtClean="0">
                <a:solidFill>
                  <a:schemeClr val="tx1"/>
                </a:solidFill>
                <a:effectLst/>
                <a:latin typeface="+mn-lt"/>
                <a:ea typeface="+mn-ea"/>
                <a:cs typeface="+mn-cs"/>
              </a:rPr>
              <a:t>Spring Lake, NC</a:t>
            </a:r>
          </a:p>
          <a:p>
            <a:endParaRPr lang="en-US" sz="1200" dirty="0" smtClean="0"/>
          </a:p>
          <a:p>
            <a:endParaRPr lang="en-US" sz="1200" dirty="0" smtClean="0"/>
          </a:p>
          <a:p>
            <a:r>
              <a:rPr lang="en-US" sz="1200" dirty="0" smtClean="0"/>
              <a:t>California</a:t>
            </a:r>
          </a:p>
          <a:p>
            <a:r>
              <a:rPr lang="en-US" sz="1200" dirty="0" smtClean="0"/>
              <a:t>Colorado</a:t>
            </a:r>
          </a:p>
          <a:p>
            <a:r>
              <a:rPr lang="en-US" sz="1200" dirty="0" smtClean="0"/>
              <a:t>Connecticut</a:t>
            </a:r>
          </a:p>
          <a:p>
            <a:r>
              <a:rPr lang="en-US" sz="1200" dirty="0" smtClean="0"/>
              <a:t>Florida</a:t>
            </a:r>
          </a:p>
          <a:p>
            <a:r>
              <a:rPr lang="en-US" sz="1200" dirty="0" smtClean="0"/>
              <a:t>Georgia</a:t>
            </a:r>
          </a:p>
          <a:p>
            <a:r>
              <a:rPr lang="en-US" sz="1200" dirty="0" smtClean="0"/>
              <a:t>Iowa</a:t>
            </a:r>
          </a:p>
          <a:p>
            <a:r>
              <a:rPr lang="en-US" sz="1200" dirty="0" smtClean="0"/>
              <a:t>Kansas</a:t>
            </a:r>
          </a:p>
          <a:p>
            <a:r>
              <a:rPr lang="en-US" sz="1200" dirty="0" smtClean="0"/>
              <a:t>Louisiana</a:t>
            </a:r>
          </a:p>
          <a:p>
            <a:r>
              <a:rPr lang="en-US" sz="1200" dirty="0" smtClean="0"/>
              <a:t>Maryland</a:t>
            </a:r>
          </a:p>
          <a:p>
            <a:r>
              <a:rPr lang="en-US" sz="1200" dirty="0" smtClean="0"/>
              <a:t>Minnesota</a:t>
            </a:r>
          </a:p>
          <a:p>
            <a:r>
              <a:rPr lang="en-US" sz="1200" dirty="0" smtClean="0"/>
              <a:t>Missouri</a:t>
            </a:r>
          </a:p>
          <a:p>
            <a:r>
              <a:rPr lang="en-US" sz="1200" dirty="0" smtClean="0"/>
              <a:t>New Jersey</a:t>
            </a:r>
          </a:p>
          <a:p>
            <a:r>
              <a:rPr lang="en-US" sz="1200" dirty="0" smtClean="0"/>
              <a:t>New Mexico</a:t>
            </a:r>
          </a:p>
          <a:p>
            <a:r>
              <a:rPr lang="en-US" sz="1200" dirty="0" smtClean="0"/>
              <a:t>New York</a:t>
            </a:r>
          </a:p>
          <a:p>
            <a:r>
              <a:rPr lang="en-US" sz="1200" dirty="0" smtClean="0"/>
              <a:t>Oklahoma</a:t>
            </a:r>
          </a:p>
          <a:p>
            <a:r>
              <a:rPr lang="en-US" sz="1200" dirty="0" smtClean="0"/>
              <a:t>Nebraska</a:t>
            </a:r>
          </a:p>
          <a:p>
            <a:r>
              <a:rPr lang="en-US" sz="1200" dirty="0" smtClean="0"/>
              <a:t>Oregon</a:t>
            </a:r>
          </a:p>
          <a:p>
            <a:r>
              <a:rPr lang="en-US" sz="1200" dirty="0" smtClean="0"/>
              <a:t>Tennessee </a:t>
            </a:r>
          </a:p>
          <a:p>
            <a:r>
              <a:rPr lang="en-US" sz="1200" dirty="0" smtClean="0"/>
              <a:t>Vermont</a:t>
            </a:r>
          </a:p>
          <a:p>
            <a:r>
              <a:rPr lang="en-US" sz="1200" dirty="0" smtClean="0"/>
              <a:t>Washington</a:t>
            </a:r>
          </a:p>
          <a:p>
            <a:r>
              <a:rPr lang="en-US" sz="1200" dirty="0" smtClean="0"/>
              <a:t>West Virginia</a:t>
            </a:r>
          </a:p>
          <a:p>
            <a:endParaRPr lang="en-US" dirty="0"/>
          </a:p>
        </p:txBody>
      </p:sp>
      <p:sp>
        <p:nvSpPr>
          <p:cNvPr id="4" name="Slide Number Placeholder 3"/>
          <p:cNvSpPr>
            <a:spLocks noGrp="1"/>
          </p:cNvSpPr>
          <p:nvPr>
            <p:ph type="sldNum" sz="quarter" idx="10"/>
          </p:nvPr>
        </p:nvSpPr>
        <p:spPr/>
        <p:txBody>
          <a:bodyPr/>
          <a:lstStyle/>
          <a:p>
            <a:fld id="{075BF882-C59B-4F76-A9DF-ACCDEA312A42}" type="slidenum">
              <a:rPr lang="en-US" smtClean="0"/>
              <a:t>7</a:t>
            </a:fld>
            <a:endParaRPr lang="en-US"/>
          </a:p>
        </p:txBody>
      </p:sp>
    </p:spTree>
    <p:extLst>
      <p:ext uri="{BB962C8B-B14F-4D97-AF65-F5344CB8AC3E}">
        <p14:creationId xmlns:p14="http://schemas.microsoft.com/office/powerpoint/2010/main" val="428541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this is directly from our work, others are from general political shift on these issues</a:t>
            </a:r>
          </a:p>
          <a:p>
            <a:endParaRPr lang="en-US" dirty="0" smtClean="0"/>
          </a:p>
          <a:p>
            <a:r>
              <a:rPr lang="en-US" dirty="0" smtClean="0"/>
              <a:t>Darrell </a:t>
            </a:r>
            <a:r>
              <a:rPr lang="en-US" dirty="0" err="1" smtClean="0"/>
              <a:t>Issa</a:t>
            </a:r>
            <a:r>
              <a:rPr lang="en-US" dirty="0" smtClean="0"/>
              <a:t>!</a:t>
            </a:r>
          </a:p>
          <a:p>
            <a:endParaRPr lang="en-US" dirty="0" smtClean="0"/>
          </a:p>
          <a:p>
            <a:r>
              <a:rPr lang="en-US" dirty="0" smtClean="0"/>
              <a:t>Reason Foundation in response to the Atlantic Article that profiled</a:t>
            </a:r>
            <a:r>
              <a:rPr lang="en-US" baseline="0" dirty="0" smtClean="0"/>
              <a:t> the TEA (Privatization backlash)</a:t>
            </a:r>
          </a:p>
          <a:p>
            <a:endParaRPr lang="en-US" baseline="0" dirty="0" smtClean="0"/>
          </a:p>
          <a:p>
            <a:r>
              <a:rPr lang="en-US" baseline="0" dirty="0" smtClean="0"/>
              <a:t>Tea Party</a:t>
            </a:r>
            <a:endParaRPr lang="en-US" dirty="0"/>
          </a:p>
        </p:txBody>
      </p:sp>
      <p:sp>
        <p:nvSpPr>
          <p:cNvPr id="4" name="Slide Number Placeholder 3"/>
          <p:cNvSpPr>
            <a:spLocks noGrp="1"/>
          </p:cNvSpPr>
          <p:nvPr>
            <p:ph type="sldNum" sz="quarter" idx="10"/>
          </p:nvPr>
        </p:nvSpPr>
        <p:spPr/>
        <p:txBody>
          <a:bodyPr/>
          <a:lstStyle/>
          <a:p>
            <a:fld id="{075BF882-C59B-4F76-A9DF-ACCDEA312A42}" type="slidenum">
              <a:rPr lang="en-US" smtClean="0"/>
              <a:t>11</a:t>
            </a:fld>
            <a:endParaRPr lang="en-US"/>
          </a:p>
        </p:txBody>
      </p:sp>
    </p:spTree>
    <p:extLst>
      <p:ext uri="{BB962C8B-B14F-4D97-AF65-F5344CB8AC3E}">
        <p14:creationId xmlns:p14="http://schemas.microsoft.com/office/powerpoint/2010/main" val="2691333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BF882-C59B-4F76-A9DF-ACCDEA312A4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79331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67508A-BBC8-46C6-B70C-5D66FD071AC2}" type="datetimeFigureOut">
              <a:rPr lang="en-US" smtClean="0"/>
              <a:t>7/10/14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3774A-2EF8-4881-BA31-A744A1E0356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7508A-BBC8-46C6-B70C-5D66FD071AC2}" type="datetimeFigureOut">
              <a:rPr lang="en-US" smtClean="0"/>
              <a:t>7/10/14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3774A-2EF8-4881-BA31-A744A1E0356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7508A-BBC8-46C6-B70C-5D66FD071AC2}" type="datetimeFigureOut">
              <a:rPr lang="en-US" smtClean="0"/>
              <a:t>7/10/14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3774A-2EF8-4881-BA31-A744A1E0356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3E5F4A-2113-4D49-B7B8-41FCCD7AF048}" type="datetimeFigureOut">
              <a:rPr lang="en-US" smtClean="0"/>
              <a:t>7/10/14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36B70-01BE-49B2-B676-B6A6CA2118C1}" type="slidenum">
              <a:rPr lang="en-US" smtClean="0"/>
              <a:t>‹#›</a:t>
            </a:fld>
            <a:endParaRPr lang="en-US"/>
          </a:p>
        </p:txBody>
      </p:sp>
    </p:spTree>
    <p:extLst>
      <p:ext uri="{BB962C8B-B14F-4D97-AF65-F5344CB8AC3E}">
        <p14:creationId xmlns:p14="http://schemas.microsoft.com/office/powerpoint/2010/main" val="2022039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43000"/>
            <a:ext cx="762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7508A-BBC8-46C6-B70C-5D66FD071AC2}" type="datetimeFigureOut">
              <a:rPr lang="en-US" smtClean="0"/>
              <a:t>7/10/14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3774A-2EF8-4881-BA31-A744A1E0356C}" type="slidenum">
              <a:rPr lang="en-US" smtClean="0"/>
              <a:t>‹#›</a:t>
            </a:fld>
            <a:endParaRPr lang="en-US"/>
          </a:p>
        </p:txBody>
      </p:sp>
      <p:sp>
        <p:nvSpPr>
          <p:cNvPr id="10" name="Text Placeholder 9"/>
          <p:cNvSpPr>
            <a:spLocks noGrp="1"/>
          </p:cNvSpPr>
          <p:nvPr>
            <p:ph type="body" sz="quarter" idx="13"/>
          </p:nvPr>
        </p:nvSpPr>
        <p:spPr>
          <a:xfrm>
            <a:off x="457200" y="762000"/>
            <a:ext cx="7696200" cy="304800"/>
          </a:xfrm>
        </p:spPr>
        <p:txBody>
          <a:bodyPr/>
          <a:lstStyle>
            <a:lvl1pPr>
              <a:defRPr sz="1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67508A-BBC8-46C6-B70C-5D66FD071AC2}" type="datetimeFigureOut">
              <a:rPr lang="en-US" smtClean="0"/>
              <a:t>7/10/14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3774A-2EF8-4881-BA31-A744A1E0356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67508A-BBC8-46C6-B70C-5D66FD071AC2}" type="datetimeFigureOut">
              <a:rPr lang="en-US" smtClean="0"/>
              <a:t>7/10/14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3774A-2EF8-4881-BA31-A744A1E0356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67508A-BBC8-46C6-B70C-5D66FD071AC2}" type="datetimeFigureOut">
              <a:rPr lang="en-US" smtClean="0"/>
              <a:t>7/10/14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B3774A-2EF8-4881-BA31-A744A1E0356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67508A-BBC8-46C6-B70C-5D66FD071AC2}" type="datetimeFigureOut">
              <a:rPr lang="en-US" smtClean="0"/>
              <a:t>7/10/14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B3774A-2EF8-4881-BA31-A744A1E0356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7508A-BBC8-46C6-B70C-5D66FD071AC2}" type="datetimeFigureOut">
              <a:rPr lang="en-US" smtClean="0"/>
              <a:t>7/10/14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B3774A-2EF8-4881-BA31-A744A1E0356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7508A-BBC8-46C6-B70C-5D66FD071AC2}" type="datetimeFigureOut">
              <a:rPr lang="en-US" smtClean="0"/>
              <a:t>7/10/14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3774A-2EF8-4881-BA31-A744A1E0356C}"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167508A-BBC8-46C6-B70C-5D66FD071AC2}" type="datetimeFigureOut">
              <a:rPr lang="en-US" smtClean="0"/>
              <a:t>7/10/14</a:t>
            </a:fld>
            <a:endParaRPr lang="en-US"/>
          </a:p>
        </p:txBody>
      </p:sp>
      <p:sp>
        <p:nvSpPr>
          <p:cNvPr id="9" name="Slide Number Placeholder 8"/>
          <p:cNvSpPr>
            <a:spLocks noGrp="1"/>
          </p:cNvSpPr>
          <p:nvPr>
            <p:ph type="sldNum" sz="quarter" idx="11"/>
          </p:nvPr>
        </p:nvSpPr>
        <p:spPr/>
        <p:txBody>
          <a:bodyPr/>
          <a:lstStyle/>
          <a:p>
            <a:fld id="{37B3774A-2EF8-4881-BA31-A744A1E0356C}"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48736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838200"/>
            <a:ext cx="7620000" cy="5562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7B3774A-2EF8-4881-BA31-A744A1E0356C}"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2167508A-BBC8-46C6-B70C-5D66FD071AC2}" type="datetimeFigureOut">
              <a:rPr lang="en-US" smtClean="0"/>
              <a:t>7/10/14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3200" kern="1200" cap="none" spc="-100" baseline="0">
          <a:ln>
            <a:noFill/>
          </a:ln>
          <a:solidFill>
            <a:schemeClr val="tx2"/>
          </a:solidFill>
          <a:effectLst/>
          <a:latin typeface="+mn-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7.png"/><Relationship Id="rId1" Type="http://schemas.microsoft.com/office/2007/relationships/media" Target="../media/media1.mov"/><Relationship Id="rId2" Type="http://schemas.openxmlformats.org/officeDocument/2006/relationships/video" Target="../media/media1.mo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media/media2.mov"/><Relationship Id="rId2" Type="http://schemas.openxmlformats.org/officeDocument/2006/relationships/video" Target="../media/media2.mov"/></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10.jpg"/><Relationship Id="rId12"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054225"/>
            <a:ext cx="7543800" cy="2593975"/>
          </a:xfrm>
        </p:spPr>
        <p:txBody>
          <a:bodyPr/>
          <a:lstStyle/>
          <a:p>
            <a:r>
              <a:rPr lang="en-US" dirty="0"/>
              <a:t>Going on </a:t>
            </a:r>
            <a:r>
              <a:rPr lang="en-US" dirty="0" smtClean="0"/>
              <a:t>Offense: </a:t>
            </a:r>
            <a:br>
              <a:rPr lang="en-US" dirty="0" smtClean="0"/>
            </a:br>
            <a:r>
              <a:rPr lang="en-US" dirty="0" smtClean="0"/>
              <a:t>A </a:t>
            </a:r>
            <a:r>
              <a:rPr lang="en-US" dirty="0"/>
              <a:t>New Approach to </a:t>
            </a:r>
            <a:r>
              <a:rPr lang="en-US" dirty="0" smtClean="0"/>
              <a:t>Outsourcing</a:t>
            </a:r>
            <a:endParaRPr lang="en-US" sz="6000" dirty="0"/>
          </a:p>
        </p:txBody>
      </p:sp>
      <p:sp>
        <p:nvSpPr>
          <p:cNvPr id="3" name="Subtitle 2"/>
          <p:cNvSpPr>
            <a:spLocks noGrp="1"/>
          </p:cNvSpPr>
          <p:nvPr>
            <p:ph type="subTitle" idx="1"/>
          </p:nvPr>
        </p:nvSpPr>
        <p:spPr/>
        <p:txBody>
          <a:bodyPr/>
          <a:lstStyle/>
          <a:p>
            <a:r>
              <a:rPr lang="en-US" dirty="0" smtClean="0"/>
              <a:t>July 14, 2014</a:t>
            </a:r>
            <a:endParaRPr lang="en-US" dirty="0"/>
          </a:p>
        </p:txBody>
      </p:sp>
    </p:spTree>
    <p:extLst>
      <p:ext uri="{BB962C8B-B14F-4D97-AF65-F5344CB8AC3E}">
        <p14:creationId xmlns:p14="http://schemas.microsoft.com/office/powerpoint/2010/main" val="14118881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Case Study: Idaho</a:t>
            </a:r>
            <a:endParaRPr lang="en-US" b="1" u="sng" dirty="0"/>
          </a:p>
        </p:txBody>
      </p:sp>
      <p:sp>
        <p:nvSpPr>
          <p:cNvPr id="3" name="Content Placeholder 2"/>
          <p:cNvSpPr>
            <a:spLocks noGrp="1"/>
          </p:cNvSpPr>
          <p:nvPr>
            <p:ph idx="1"/>
          </p:nvPr>
        </p:nvSpPr>
        <p:spPr/>
        <p:txBody>
          <a:bodyPr/>
          <a:lstStyle/>
          <a:p>
            <a:r>
              <a:rPr lang="en-US" dirty="0" smtClean="0"/>
              <a:t>The state of Idaho cancelled CCA’s contract after allegations of misconduct and the corporation’s own investigation found the facility was understaffed and employees were falsifying reports in order to cover up staffing inadequacies. </a:t>
            </a:r>
            <a:br>
              <a:rPr lang="en-US" dirty="0" smtClean="0"/>
            </a:br>
            <a:endParaRPr lang="en-US" dirty="0" smtClean="0"/>
          </a:p>
          <a:p>
            <a:pPr lvl="1"/>
            <a:r>
              <a:rPr lang="en-US" dirty="0"/>
              <a:t>CCA officials acknowledged it had understaffed the Idaho Correctional Center by thousands of hours in violation of the state contract. CCA also said employees falsified reports to cover up the vacancies. The announcement came after an Associated Press investigation showed CCA sometimes listed guards as working 48 hours straight to meet minimum staffing requirements</a:t>
            </a:r>
            <a:r>
              <a:rPr lang="en-US" dirty="0" smtClean="0"/>
              <a:t>.</a:t>
            </a:r>
            <a:br>
              <a:rPr lang="en-US" dirty="0" smtClean="0"/>
            </a:br>
            <a:endParaRPr lang="en-US" dirty="0" smtClean="0"/>
          </a:p>
          <a:p>
            <a:r>
              <a:rPr lang="en-US" b="1" dirty="0" smtClean="0"/>
              <a:t>Context: </a:t>
            </a:r>
            <a:r>
              <a:rPr lang="en-US" dirty="0" smtClean="0"/>
              <a:t>If it can happen in Idaho, it can happen anywhere.</a:t>
            </a:r>
            <a:endParaRPr lang="en-US" dirty="0"/>
          </a:p>
        </p:txBody>
      </p:sp>
    </p:spTree>
    <p:extLst>
      <p:ext uri="{BB962C8B-B14F-4D97-AF65-F5344CB8AC3E}">
        <p14:creationId xmlns:p14="http://schemas.microsoft.com/office/powerpoint/2010/main" val="18821929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Winning the Debate:</a:t>
            </a:r>
            <a:endParaRPr lang="en-US" b="1" u="sng" dirty="0"/>
          </a:p>
        </p:txBody>
      </p:sp>
      <p:sp>
        <p:nvSpPr>
          <p:cNvPr id="3" name="Content Placeholder 2"/>
          <p:cNvSpPr>
            <a:spLocks noGrp="1"/>
          </p:cNvSpPr>
          <p:nvPr>
            <p:ph idx="1"/>
          </p:nvPr>
        </p:nvSpPr>
        <p:spPr>
          <a:xfrm>
            <a:off x="457200" y="914400"/>
            <a:ext cx="7620000" cy="5257800"/>
          </a:xfrm>
        </p:spPr>
        <p:txBody>
          <a:bodyPr>
            <a:normAutofit lnSpcReduction="10000"/>
          </a:bodyPr>
          <a:lstStyle/>
          <a:p>
            <a:pPr marL="114300" indent="0">
              <a:buNone/>
            </a:pPr>
            <a:r>
              <a:rPr lang="en-US" b="1" dirty="0" smtClean="0"/>
              <a:t>Which prominent member of Congress said it? </a:t>
            </a:r>
          </a:p>
          <a:p>
            <a:pPr lvl="1"/>
            <a:r>
              <a:rPr lang="en-US" dirty="0" smtClean="0"/>
              <a:t>“</a:t>
            </a:r>
            <a:r>
              <a:rPr lang="en-US" i="1" dirty="0" smtClean="0"/>
              <a:t>The current process for keeping taxpayer dollars out of the hands of criminals, tax evaders, and the chronically incompetent is stove-piped, fractured, and inadequate.”</a:t>
            </a:r>
          </a:p>
          <a:p>
            <a:pPr marL="114300" indent="0">
              <a:buNone/>
            </a:pPr>
            <a:endParaRPr lang="en-US" b="1" dirty="0" smtClean="0"/>
          </a:p>
          <a:p>
            <a:pPr marL="114300" indent="0">
              <a:buNone/>
            </a:pPr>
            <a:endParaRPr lang="en-US" b="1" dirty="0" smtClean="0"/>
          </a:p>
          <a:p>
            <a:pPr marL="114300" indent="0">
              <a:buNone/>
            </a:pPr>
            <a:r>
              <a:rPr lang="en-US" b="1" dirty="0" smtClean="0"/>
              <a:t>Which Think Tank said it?</a:t>
            </a:r>
          </a:p>
          <a:p>
            <a:pPr lvl="1"/>
            <a:r>
              <a:rPr lang="en-US" i="1" dirty="0" smtClean="0"/>
              <a:t>"Is privatization a magic wand? Is it always going to come in and save you money? No, you have to do this well. You have to do your due diligence. You have to do a good contract and then you have to monitor and enforce that contract.”</a:t>
            </a:r>
          </a:p>
          <a:p>
            <a:pPr marL="114300" indent="0">
              <a:buNone/>
            </a:pPr>
            <a:endParaRPr lang="en-US" dirty="0" smtClean="0"/>
          </a:p>
          <a:p>
            <a:pPr marL="114300" indent="0">
              <a:buNone/>
            </a:pPr>
            <a:endParaRPr lang="en-US" dirty="0" smtClean="0"/>
          </a:p>
          <a:p>
            <a:pPr marL="114300" indent="0">
              <a:buNone/>
            </a:pPr>
            <a:r>
              <a:rPr lang="en-US" b="1" dirty="0" smtClean="0"/>
              <a:t>Which Organization said it?</a:t>
            </a:r>
          </a:p>
          <a:p>
            <a:pPr lvl="1"/>
            <a:r>
              <a:rPr lang="en-US" i="1" dirty="0" smtClean="0"/>
              <a:t>"</a:t>
            </a:r>
            <a:r>
              <a:rPr lang="en-US" i="1" dirty="0"/>
              <a:t>If there's anything Texans hate, it's big government and cronyism, and toll roads deliver both</a:t>
            </a:r>
            <a:r>
              <a:rPr lang="en-US" i="1" dirty="0" smtClean="0"/>
              <a:t>."</a:t>
            </a:r>
            <a:endParaRPr lang="en-US" dirty="0" smtClean="0"/>
          </a:p>
          <a:p>
            <a:endParaRPr lang="en-US" dirty="0"/>
          </a:p>
        </p:txBody>
      </p:sp>
      <p:sp>
        <p:nvSpPr>
          <p:cNvPr id="4" name="TextBox 3"/>
          <p:cNvSpPr txBox="1"/>
          <p:nvPr/>
        </p:nvSpPr>
        <p:spPr>
          <a:xfrm>
            <a:off x="5181600" y="2234625"/>
            <a:ext cx="2819400" cy="584775"/>
          </a:xfrm>
          <a:prstGeom prst="rect">
            <a:avLst/>
          </a:prstGeom>
          <a:noFill/>
        </p:spPr>
        <p:txBody>
          <a:bodyPr wrap="square" rtlCol="0">
            <a:spAutoFit/>
          </a:bodyPr>
          <a:lstStyle/>
          <a:p>
            <a:pPr algn="r"/>
            <a:r>
              <a:rPr lang="en-US" sz="3200" b="1" u="sng" spc="-100" dirty="0">
                <a:solidFill>
                  <a:srgbClr val="FF0000"/>
                </a:solidFill>
                <a:ea typeface="+mj-ea"/>
                <a:cs typeface="+mj-cs"/>
              </a:rPr>
              <a:t>Rep. Darrell </a:t>
            </a:r>
            <a:r>
              <a:rPr lang="en-US" sz="3200" b="1" u="sng" spc="-100" dirty="0" err="1">
                <a:solidFill>
                  <a:srgbClr val="FF0000"/>
                </a:solidFill>
                <a:ea typeface="+mj-ea"/>
                <a:cs typeface="+mj-cs"/>
              </a:rPr>
              <a:t>Issa</a:t>
            </a:r>
            <a:endParaRPr lang="en-US" sz="3200" b="1" u="sng" spc="-100" dirty="0">
              <a:solidFill>
                <a:srgbClr val="FF0000"/>
              </a:solidFill>
              <a:ea typeface="+mj-ea"/>
              <a:cs typeface="+mj-cs"/>
            </a:endParaRPr>
          </a:p>
        </p:txBody>
      </p:sp>
      <p:sp>
        <p:nvSpPr>
          <p:cNvPr id="5" name="TextBox 4"/>
          <p:cNvSpPr txBox="1"/>
          <p:nvPr/>
        </p:nvSpPr>
        <p:spPr>
          <a:xfrm>
            <a:off x="1600200" y="4419600"/>
            <a:ext cx="6705600" cy="584775"/>
          </a:xfrm>
          <a:prstGeom prst="rect">
            <a:avLst/>
          </a:prstGeom>
          <a:noFill/>
        </p:spPr>
        <p:txBody>
          <a:bodyPr wrap="square" rtlCol="0">
            <a:spAutoFit/>
          </a:bodyPr>
          <a:lstStyle/>
          <a:p>
            <a:pPr algn="r"/>
            <a:r>
              <a:rPr lang="en-US" sz="3200" b="1" u="sng" spc="-100" dirty="0">
                <a:solidFill>
                  <a:srgbClr val="FF0000"/>
                </a:solidFill>
                <a:ea typeface="+mj-ea"/>
                <a:cs typeface="+mj-cs"/>
              </a:rPr>
              <a:t>The Reason Foundation in </a:t>
            </a:r>
            <a:r>
              <a:rPr lang="en-US" sz="3200" b="1" u="sng" spc="-100" dirty="0" smtClean="0">
                <a:solidFill>
                  <a:srgbClr val="FF0000"/>
                </a:solidFill>
                <a:ea typeface="+mj-ea"/>
                <a:cs typeface="+mj-cs"/>
              </a:rPr>
              <a:t>The Atlantic</a:t>
            </a:r>
            <a:endParaRPr lang="en-US" sz="3200" b="1" u="sng" spc="-100" dirty="0">
              <a:solidFill>
                <a:srgbClr val="FF0000"/>
              </a:solidFill>
              <a:ea typeface="+mj-ea"/>
              <a:cs typeface="+mj-cs"/>
            </a:endParaRPr>
          </a:p>
        </p:txBody>
      </p:sp>
      <p:sp>
        <p:nvSpPr>
          <p:cNvPr id="6" name="TextBox 5"/>
          <p:cNvSpPr txBox="1"/>
          <p:nvPr/>
        </p:nvSpPr>
        <p:spPr>
          <a:xfrm>
            <a:off x="3886200" y="6172200"/>
            <a:ext cx="4343400" cy="584775"/>
          </a:xfrm>
          <a:prstGeom prst="rect">
            <a:avLst/>
          </a:prstGeom>
          <a:noFill/>
        </p:spPr>
        <p:txBody>
          <a:bodyPr wrap="square" rtlCol="0">
            <a:spAutoFit/>
          </a:bodyPr>
          <a:lstStyle/>
          <a:p>
            <a:r>
              <a:rPr lang="en-US" sz="3200" b="1" u="sng" spc="-100" dirty="0">
                <a:solidFill>
                  <a:srgbClr val="FF0000"/>
                </a:solidFill>
                <a:ea typeface="+mj-ea"/>
                <a:cs typeface="+mj-cs"/>
              </a:rPr>
              <a:t>Tea Party Activist Terri Hall </a:t>
            </a:r>
          </a:p>
        </p:txBody>
      </p:sp>
    </p:spTree>
    <p:extLst>
      <p:ext uri="{BB962C8B-B14F-4D97-AF65-F5344CB8AC3E}">
        <p14:creationId xmlns:p14="http://schemas.microsoft.com/office/powerpoint/2010/main" val="3938407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2514600"/>
            <a:ext cx="7620000" cy="3886200"/>
          </a:xfrm>
          <a:prstGeom prst="rect">
            <a:avLst/>
          </a:prstGeom>
        </p:spPr>
        <p:txBody>
          <a:bodyPr>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1800" dirty="0"/>
          </a:p>
        </p:txBody>
      </p:sp>
      <p:sp>
        <p:nvSpPr>
          <p:cNvPr id="3" name="Title 2"/>
          <p:cNvSpPr>
            <a:spLocks noGrp="1"/>
          </p:cNvSpPr>
          <p:nvPr>
            <p:ph type="title"/>
          </p:nvPr>
        </p:nvSpPr>
        <p:spPr>
          <a:xfrm>
            <a:off x="533400" y="914400"/>
            <a:ext cx="7620000" cy="487362"/>
          </a:xfrm>
        </p:spPr>
        <p:txBody>
          <a:bodyPr/>
          <a:lstStyle/>
          <a:p>
            <a:pPr algn="ctr"/>
            <a:r>
              <a:rPr lang="en-US" sz="3600" b="1" dirty="0" smtClean="0"/>
              <a:t>“Outsourcing: A Look Back” </a:t>
            </a:r>
            <a:r>
              <a:rPr lang="en-US" b="1" dirty="0" smtClean="0"/>
              <a:t/>
            </a:r>
            <a:br>
              <a:rPr lang="en-US" b="1" dirty="0" smtClean="0"/>
            </a:br>
            <a:r>
              <a:rPr lang="en-US" sz="2800" b="1" dirty="0" smtClean="0"/>
              <a:t>from In The Public Interest</a:t>
            </a:r>
            <a:r>
              <a:rPr lang="en-US" b="1" dirty="0"/>
              <a:t/>
            </a:r>
            <a:br>
              <a:rPr lang="en-US" b="1" dirty="0"/>
            </a:br>
            <a:endParaRPr lang="en-US" b="1" u="sng" dirty="0"/>
          </a:p>
        </p:txBody>
      </p:sp>
      <p:pic>
        <p:nvPicPr>
          <p:cNvPr id="6" name="Outsourcing-A look back fin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6880" y="1524000"/>
            <a:ext cx="7640320" cy="4297680"/>
          </a:xfrm>
          <a:prstGeom prst="rect">
            <a:avLst/>
          </a:prstGeom>
        </p:spPr>
      </p:pic>
    </p:spTree>
    <p:extLst>
      <p:ext uri="{BB962C8B-B14F-4D97-AF65-F5344CB8AC3E}">
        <p14:creationId xmlns:p14="http://schemas.microsoft.com/office/powerpoint/2010/main" val="29686966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8"/>
            <a:ext cx="7620000" cy="487362"/>
          </a:xfrm>
        </p:spPr>
        <p:txBody>
          <a:bodyPr/>
          <a:lstStyle/>
          <a:p>
            <a:pPr algn="ctr"/>
            <a:r>
              <a:rPr lang="en-US" sz="3600" b="1" dirty="0"/>
              <a:t>“Outsourcing America Exposed” </a:t>
            </a:r>
            <a:r>
              <a:rPr lang="en-US" b="1" dirty="0" smtClean="0"/>
              <a:t/>
            </a:r>
            <a:br>
              <a:rPr lang="en-US" b="1" dirty="0" smtClean="0"/>
            </a:br>
            <a:r>
              <a:rPr lang="en-US" b="1" dirty="0" smtClean="0"/>
              <a:t>from </a:t>
            </a:r>
            <a:r>
              <a:rPr lang="en-US" b="1" dirty="0"/>
              <a:t>the Center for Media and Democracy</a:t>
            </a:r>
            <a:br>
              <a:rPr lang="en-US" b="1" dirty="0"/>
            </a:br>
            <a:endParaRPr lang="en-US" b="1" dirty="0"/>
          </a:p>
        </p:txBody>
      </p:sp>
      <p:pic>
        <p:nvPicPr>
          <p:cNvPr id="5" name="Outsourcing America Expose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628775"/>
            <a:ext cx="7620000" cy="4286250"/>
          </a:xfrm>
          <a:prstGeom prst="rect">
            <a:avLst/>
          </a:prstGeom>
        </p:spPr>
      </p:pic>
    </p:spTree>
    <p:extLst>
      <p:ext uri="{BB962C8B-B14F-4D97-AF65-F5344CB8AC3E}">
        <p14:creationId xmlns:p14="http://schemas.microsoft.com/office/powerpoint/2010/main" val="1580310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9038"/>
            <a:ext cx="7620000" cy="487362"/>
          </a:xfrm>
        </p:spPr>
        <p:txBody>
          <a:bodyPr/>
          <a:lstStyle/>
          <a:p>
            <a:r>
              <a:rPr lang="en-US" sz="3600" b="1" u="sng" dirty="0" smtClean="0"/>
              <a:t>What’s ahead</a:t>
            </a:r>
            <a:endParaRPr lang="en-US" sz="3600" b="1" u="sng" dirty="0"/>
          </a:p>
        </p:txBody>
      </p:sp>
      <p:sp>
        <p:nvSpPr>
          <p:cNvPr id="3" name="Content Placeholder 2"/>
          <p:cNvSpPr>
            <a:spLocks noGrp="1"/>
          </p:cNvSpPr>
          <p:nvPr>
            <p:ph idx="1"/>
          </p:nvPr>
        </p:nvSpPr>
        <p:spPr>
          <a:xfrm>
            <a:off x="457200" y="1905000"/>
            <a:ext cx="7620000" cy="4648200"/>
          </a:xfrm>
        </p:spPr>
        <p:txBody>
          <a:bodyPr>
            <a:normAutofit fontScale="85000" lnSpcReduction="20000"/>
          </a:bodyPr>
          <a:lstStyle/>
          <a:p>
            <a:r>
              <a:rPr lang="en-US" sz="4000" dirty="0" smtClean="0"/>
              <a:t>Cities, counties and school boards</a:t>
            </a:r>
          </a:p>
          <a:p>
            <a:r>
              <a:rPr lang="en-US" sz="4000" dirty="0" smtClean="0"/>
              <a:t>State bills in 2015</a:t>
            </a:r>
          </a:p>
          <a:p>
            <a:endParaRPr lang="en-US" sz="4000" dirty="0"/>
          </a:p>
          <a:p>
            <a:pPr marL="114300" indent="0">
              <a:buNone/>
            </a:pPr>
            <a:r>
              <a:rPr lang="en-US" sz="4000" b="1" dirty="0" smtClean="0"/>
              <a:t>Rising Issues/Attacks:</a:t>
            </a:r>
          </a:p>
          <a:p>
            <a:r>
              <a:rPr lang="en-US" sz="3600" dirty="0" smtClean="0"/>
              <a:t>Public Private Partnerships: Infrastructure, Water, Transportation</a:t>
            </a:r>
          </a:p>
          <a:p>
            <a:r>
              <a:rPr lang="en-US" sz="3600" dirty="0" smtClean="0"/>
              <a:t>Social Impact Bonds: Social Services</a:t>
            </a:r>
          </a:p>
          <a:p>
            <a:r>
              <a:rPr lang="en-US" sz="3600" dirty="0" smtClean="0"/>
              <a:t>Criminal Justice: probation, community corrections, juvenile, mental health </a:t>
            </a:r>
          </a:p>
          <a:p>
            <a:pPr marL="114300" indent="0">
              <a:buNone/>
            </a:pPr>
            <a:endParaRPr lang="en-US" sz="3600" dirty="0" smtClean="0"/>
          </a:p>
          <a:p>
            <a:endParaRPr lang="en-US" sz="4000" dirty="0" smtClean="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1000"/>
                    </a14:imgEffect>
                  </a14:imgLayer>
                </a14:imgProps>
              </a:ext>
              <a:ext uri="{28A0092B-C50C-407E-A947-70E740481C1C}">
                <a14:useLocalDpi xmlns:a14="http://schemas.microsoft.com/office/drawing/2010/main"/>
              </a:ext>
            </a:extLst>
          </a:blip>
          <a:stretch>
            <a:fillRect/>
          </a:stretch>
        </p:blipFill>
        <p:spPr>
          <a:xfrm>
            <a:off x="3419475" y="228600"/>
            <a:ext cx="4657725" cy="857250"/>
          </a:xfrm>
          <a:prstGeom prst="rect">
            <a:avLst/>
          </a:prstGeom>
        </p:spPr>
      </p:pic>
    </p:spTree>
    <p:extLst>
      <p:ext uri="{BB962C8B-B14F-4D97-AF65-F5344CB8AC3E}">
        <p14:creationId xmlns:p14="http://schemas.microsoft.com/office/powerpoint/2010/main" val="3915474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Break Out Session</a:t>
            </a:r>
            <a:endParaRPr lang="en-US" b="1" u="sng" dirty="0"/>
          </a:p>
        </p:txBody>
      </p:sp>
      <p:sp>
        <p:nvSpPr>
          <p:cNvPr id="3" name="Content Placeholder 2"/>
          <p:cNvSpPr>
            <a:spLocks noGrp="1"/>
          </p:cNvSpPr>
          <p:nvPr>
            <p:ph idx="1"/>
          </p:nvPr>
        </p:nvSpPr>
        <p:spPr/>
        <p:txBody>
          <a:bodyPr>
            <a:normAutofit lnSpcReduction="10000"/>
          </a:bodyPr>
          <a:lstStyle/>
          <a:p>
            <a:r>
              <a:rPr lang="en-US" dirty="0" smtClean="0"/>
              <a:t>At a press conference today, the mayor of your city announced they are going to outsource school cafeteria services throughout the district to Sodexho, a giant food distribution company based in France.</a:t>
            </a:r>
            <a:br>
              <a:rPr lang="en-US" dirty="0" smtClean="0"/>
            </a:br>
            <a:endParaRPr lang="en-US" dirty="0" smtClean="0"/>
          </a:p>
          <a:p>
            <a:r>
              <a:rPr lang="en-US" dirty="0" smtClean="0"/>
              <a:t>She gave three reasons for outsourcing this work:</a:t>
            </a:r>
            <a:r>
              <a:rPr lang="en-US" sz="1400" dirty="0" smtClean="0"/>
              <a:t/>
            </a:r>
            <a:br>
              <a:rPr lang="en-US" sz="1400" dirty="0" smtClean="0"/>
            </a:br>
            <a:endParaRPr lang="en-US" sz="1400" dirty="0" smtClean="0"/>
          </a:p>
          <a:p>
            <a:pPr marL="868680" lvl="1" indent="-457200">
              <a:buFont typeface="+mj-lt"/>
              <a:buAutoNum type="arabicPeriod"/>
            </a:pPr>
            <a:r>
              <a:rPr lang="en-US" dirty="0" smtClean="0"/>
              <a:t>Private businesses can run this service better, faster and cheaper than bureaucrats and government workers.</a:t>
            </a:r>
          </a:p>
          <a:p>
            <a:pPr marL="868680" lvl="1" indent="-457200">
              <a:buFont typeface="+mj-lt"/>
              <a:buAutoNum type="arabicPeriod"/>
            </a:pPr>
            <a:r>
              <a:rPr lang="en-US" dirty="0" smtClean="0"/>
              <a:t>The city is broke and needs to find ways to save money to become financially healthy again.</a:t>
            </a:r>
          </a:p>
          <a:p>
            <a:pPr marL="868680" lvl="1" indent="-457200">
              <a:buFont typeface="+mj-lt"/>
              <a:buAutoNum type="arabicPeriod"/>
            </a:pPr>
            <a:r>
              <a:rPr lang="en-US" dirty="0" smtClean="0"/>
              <a:t>Outsourcing will save taxpayers money, because governments will no longer have to worry about out of control pension costs.</a:t>
            </a:r>
          </a:p>
          <a:p>
            <a:pPr marL="868680" lvl="1" indent="-457200">
              <a:buFont typeface="+mj-lt"/>
              <a:buAutoNum type="arabicPeriod"/>
            </a:pPr>
            <a:endParaRPr lang="en-US" dirty="0"/>
          </a:p>
          <a:p>
            <a:pPr marL="411480" lvl="1" indent="0">
              <a:buNone/>
            </a:pPr>
            <a:r>
              <a:rPr lang="en-US" sz="4000" b="1" dirty="0" smtClean="0"/>
              <a:t>How do you respond? </a:t>
            </a:r>
          </a:p>
        </p:txBody>
      </p:sp>
    </p:spTree>
    <p:extLst>
      <p:ext uri="{BB962C8B-B14F-4D97-AF65-F5344CB8AC3E}">
        <p14:creationId xmlns:p14="http://schemas.microsoft.com/office/powerpoint/2010/main" val="1971802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7620000" cy="487362"/>
          </a:xfrm>
        </p:spPr>
        <p:txBody>
          <a:bodyPr/>
          <a:lstStyle/>
          <a:p>
            <a:r>
              <a:rPr lang="en-US" b="1" dirty="0" smtClean="0"/>
              <a:t>AFSCME Conference:   July 14, 2014</a:t>
            </a:r>
            <a:endParaRPr lang="en-US" b="1" dirty="0"/>
          </a:p>
        </p:txBody>
      </p:sp>
      <p:sp>
        <p:nvSpPr>
          <p:cNvPr id="3" name="Content Placeholder 2"/>
          <p:cNvSpPr>
            <a:spLocks noGrp="1"/>
          </p:cNvSpPr>
          <p:nvPr>
            <p:ph idx="1"/>
          </p:nvPr>
        </p:nvSpPr>
        <p:spPr>
          <a:xfrm>
            <a:off x="838200" y="1371600"/>
            <a:ext cx="7620000" cy="4800600"/>
          </a:xfrm>
        </p:spPr>
        <p:txBody>
          <a:bodyPr>
            <a:normAutofit fontScale="92500"/>
          </a:bodyPr>
          <a:lstStyle/>
          <a:p>
            <a:pPr lvl="0">
              <a:spcAft>
                <a:spcPts val="600"/>
              </a:spcAft>
              <a:buClr>
                <a:srgbClr val="4F81BD"/>
              </a:buClr>
            </a:pPr>
            <a:r>
              <a:rPr lang="en-US" sz="4000" dirty="0" smtClean="0">
                <a:solidFill>
                  <a:prstClr val="black"/>
                </a:solidFill>
              </a:rPr>
              <a:t>Attitudes toward outsourcing</a:t>
            </a:r>
          </a:p>
          <a:p>
            <a:pPr lvl="0">
              <a:spcAft>
                <a:spcPts val="600"/>
              </a:spcAft>
              <a:buClr>
                <a:srgbClr val="4F81BD"/>
              </a:buClr>
            </a:pPr>
            <a:r>
              <a:rPr lang="en-US" sz="4000" dirty="0" smtClean="0">
                <a:solidFill>
                  <a:prstClr val="black"/>
                </a:solidFill>
              </a:rPr>
              <a:t>Our message in action</a:t>
            </a:r>
          </a:p>
          <a:p>
            <a:pPr lvl="0">
              <a:spcAft>
                <a:spcPts val="600"/>
              </a:spcAft>
              <a:buClr>
                <a:srgbClr val="4F81BD"/>
              </a:buClr>
            </a:pPr>
            <a:r>
              <a:rPr lang="en-US" sz="4000" dirty="0" smtClean="0">
                <a:solidFill>
                  <a:prstClr val="black"/>
                </a:solidFill>
              </a:rPr>
              <a:t>Setting the record straight</a:t>
            </a:r>
          </a:p>
          <a:p>
            <a:pPr lvl="0">
              <a:spcAft>
                <a:spcPts val="600"/>
              </a:spcAft>
              <a:buClr>
                <a:srgbClr val="4F81BD"/>
              </a:buClr>
            </a:pPr>
            <a:r>
              <a:rPr lang="en-US" sz="4000" dirty="0" smtClean="0">
                <a:solidFill>
                  <a:prstClr val="black"/>
                </a:solidFill>
              </a:rPr>
              <a:t>The Taxpayer Empowerment Agenda</a:t>
            </a:r>
          </a:p>
          <a:p>
            <a:pPr lvl="0">
              <a:spcAft>
                <a:spcPts val="600"/>
              </a:spcAft>
              <a:buClr>
                <a:srgbClr val="4F81BD"/>
              </a:buClr>
            </a:pPr>
            <a:r>
              <a:rPr lang="en-US" sz="4000" dirty="0" smtClean="0">
                <a:solidFill>
                  <a:prstClr val="black"/>
                </a:solidFill>
              </a:rPr>
              <a:t>Winning the debate</a:t>
            </a:r>
          </a:p>
          <a:p>
            <a:pPr lvl="0">
              <a:spcAft>
                <a:spcPts val="600"/>
              </a:spcAft>
              <a:buClr>
                <a:srgbClr val="4F81BD"/>
              </a:buClr>
            </a:pPr>
            <a:r>
              <a:rPr lang="en-US" sz="4000" dirty="0" smtClean="0">
                <a:solidFill>
                  <a:prstClr val="black"/>
                </a:solidFill>
              </a:rPr>
              <a:t>Breakout session</a:t>
            </a:r>
            <a:endParaRPr lang="en-US" sz="4000" dirty="0">
              <a:solidFill>
                <a:prstClr val="black"/>
              </a:solidFill>
            </a:endParaRPr>
          </a:p>
          <a:p>
            <a:endParaRPr lang="en-US" dirty="0" smtClean="0"/>
          </a:p>
          <a:p>
            <a:endParaRPr lang="en-US" dirty="0"/>
          </a:p>
        </p:txBody>
      </p:sp>
    </p:spTree>
    <p:extLst>
      <p:ext uri="{BB962C8B-B14F-4D97-AF65-F5344CB8AC3E}">
        <p14:creationId xmlns:p14="http://schemas.microsoft.com/office/powerpoint/2010/main" val="21057819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Poll Results: It’s About Control</a:t>
            </a:r>
            <a:endParaRPr lang="en-US" b="1" u="sng"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69742831"/>
              </p:ext>
            </p:extLst>
          </p:nvPr>
        </p:nvGraphicFramePr>
        <p:xfrm>
          <a:off x="876300" y="1676400"/>
          <a:ext cx="6781800" cy="1335405"/>
        </p:xfrm>
        <a:graphic>
          <a:graphicData uri="http://schemas.openxmlformats.org/drawingml/2006/table">
            <a:tbl>
              <a:tblPr firstRow="1" bandRow="1">
                <a:tableStyleId>{5C22544A-7EE6-4342-B048-85BDC9FD1C3A}</a:tableStyleId>
              </a:tblPr>
              <a:tblGrid>
                <a:gridCol w="4800600"/>
                <a:gridCol w="914400"/>
                <a:gridCol w="1066800"/>
              </a:tblGrid>
              <a:tr h="284480">
                <a:tc>
                  <a:txBody>
                    <a:bodyPr/>
                    <a:lstStyle/>
                    <a:p>
                      <a:pPr marL="0" marR="0">
                        <a:lnSpc>
                          <a:spcPct val="115000"/>
                        </a:lnSpc>
                        <a:spcBef>
                          <a:spcPts val="0"/>
                        </a:spcBef>
                        <a:spcAft>
                          <a:spcPts val="1000"/>
                        </a:spcAft>
                      </a:pPr>
                      <a:r>
                        <a:rPr lang="en-US" sz="1100" dirty="0">
                          <a:effectLst/>
                        </a:rPr>
                        <a:t>Message</a:t>
                      </a:r>
                      <a:endParaRPr lang="en-US" sz="1100" dirty="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Convincing</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Unconvincing</a:t>
                      </a:r>
                      <a:endParaRPr lang="en-US" sz="1100">
                        <a:effectLst/>
                        <a:latin typeface="Calibri"/>
                        <a:ea typeface="Calibri"/>
                        <a:cs typeface="Times New Roman"/>
                      </a:endParaRPr>
                    </a:p>
                  </a:txBody>
                  <a:tcPr anchor="ctr"/>
                </a:tc>
              </a:tr>
              <a:tr h="344805">
                <a:tc>
                  <a:txBody>
                    <a:bodyPr/>
                    <a:lstStyle/>
                    <a:p>
                      <a:pPr marL="0" marR="0">
                        <a:lnSpc>
                          <a:spcPct val="115000"/>
                        </a:lnSpc>
                        <a:spcBef>
                          <a:spcPts val="0"/>
                        </a:spcBef>
                        <a:spcAft>
                          <a:spcPts val="1000"/>
                        </a:spcAft>
                      </a:pPr>
                      <a:r>
                        <a:rPr lang="en-US" sz="1100" dirty="0">
                          <a:effectLst/>
                        </a:rPr>
                        <a:t>Government Is Incompetent</a:t>
                      </a:r>
                      <a:endParaRPr lang="en-US" sz="1100" dirty="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60</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38</a:t>
                      </a:r>
                      <a:endParaRPr lang="en-US" sz="1100">
                        <a:effectLst/>
                        <a:latin typeface="Calibri"/>
                        <a:ea typeface="Calibri"/>
                        <a:cs typeface="Times New Roman"/>
                      </a:endParaRPr>
                    </a:p>
                  </a:txBody>
                  <a:tcPr anchor="ctr"/>
                </a:tc>
              </a:tr>
              <a:tr h="353060">
                <a:tc>
                  <a:txBody>
                    <a:bodyPr/>
                    <a:lstStyle/>
                    <a:p>
                      <a:pPr marL="0" marR="0">
                        <a:lnSpc>
                          <a:spcPct val="115000"/>
                        </a:lnSpc>
                        <a:spcBef>
                          <a:spcPts val="0"/>
                        </a:spcBef>
                        <a:spcAft>
                          <a:spcPts val="1000"/>
                        </a:spcAft>
                      </a:pPr>
                      <a:r>
                        <a:rPr lang="en-US" sz="1100" dirty="0">
                          <a:effectLst/>
                        </a:rPr>
                        <a:t>Run Government Like A Business</a:t>
                      </a:r>
                      <a:endParaRPr lang="en-US" sz="1100" dirty="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58</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41</a:t>
                      </a:r>
                      <a:endParaRPr lang="en-US" sz="1100">
                        <a:effectLst/>
                        <a:latin typeface="Calibri"/>
                        <a:ea typeface="Calibri"/>
                        <a:cs typeface="Times New Roman"/>
                      </a:endParaRPr>
                    </a:p>
                  </a:txBody>
                  <a:tcPr anchor="ctr"/>
                </a:tc>
              </a:tr>
              <a:tr h="353060">
                <a:tc>
                  <a:txBody>
                    <a:bodyPr/>
                    <a:lstStyle/>
                    <a:p>
                      <a:pPr marL="0" marR="0">
                        <a:lnSpc>
                          <a:spcPct val="115000"/>
                        </a:lnSpc>
                        <a:spcBef>
                          <a:spcPts val="0"/>
                        </a:spcBef>
                        <a:spcAft>
                          <a:spcPts val="1000"/>
                        </a:spcAft>
                      </a:pPr>
                      <a:r>
                        <a:rPr lang="en-US" sz="1100" dirty="0">
                          <a:effectLst/>
                        </a:rPr>
                        <a:t>We Are Broke </a:t>
                      </a:r>
                      <a:endParaRPr lang="en-US" sz="1100" dirty="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55</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dirty="0">
                          <a:effectLst/>
                        </a:rPr>
                        <a:t>43</a:t>
                      </a:r>
                      <a:endParaRPr lang="en-US" sz="1100" dirty="0">
                        <a:effectLst/>
                        <a:latin typeface="Calibri"/>
                        <a:ea typeface="Calibri"/>
                        <a:cs typeface="Times New Roman"/>
                      </a:endParaRPr>
                    </a:p>
                  </a:txBody>
                  <a:tcPr anchor="ctr"/>
                </a:tc>
              </a:tr>
            </a:tbl>
          </a:graphicData>
        </a:graphic>
      </p:graphicFrame>
      <p:sp>
        <p:nvSpPr>
          <p:cNvPr id="6" name="Rectangle 1"/>
          <p:cNvSpPr>
            <a:spLocks noChangeArrowheads="1"/>
          </p:cNvSpPr>
          <p:nvPr/>
        </p:nvSpPr>
        <p:spPr bwMode="auto">
          <a:xfrm>
            <a:off x="876300" y="3124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745987455"/>
              </p:ext>
            </p:extLst>
          </p:nvPr>
        </p:nvGraphicFramePr>
        <p:xfrm>
          <a:off x="838200" y="3975100"/>
          <a:ext cx="6781800" cy="1282700"/>
        </p:xfrm>
        <a:graphic>
          <a:graphicData uri="http://schemas.openxmlformats.org/drawingml/2006/table">
            <a:tbl>
              <a:tblPr firstRow="1" bandRow="1">
                <a:tableStyleId>{5C22544A-7EE6-4342-B048-85BDC9FD1C3A}</a:tableStyleId>
              </a:tblPr>
              <a:tblGrid>
                <a:gridCol w="4800600"/>
                <a:gridCol w="914400"/>
                <a:gridCol w="1066800"/>
              </a:tblGrid>
              <a:tr h="306070">
                <a:tc>
                  <a:txBody>
                    <a:bodyPr/>
                    <a:lstStyle/>
                    <a:p>
                      <a:pPr marL="0" marR="0">
                        <a:lnSpc>
                          <a:spcPct val="115000"/>
                        </a:lnSpc>
                        <a:spcBef>
                          <a:spcPts val="0"/>
                        </a:spcBef>
                        <a:spcAft>
                          <a:spcPts val="1000"/>
                        </a:spcAft>
                      </a:pPr>
                      <a:r>
                        <a:rPr lang="en-US" sz="1100">
                          <a:effectLst/>
                        </a:rPr>
                        <a:t>Message</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Convincing</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Unconvincing</a:t>
                      </a:r>
                      <a:endParaRPr lang="en-US" sz="1100">
                        <a:effectLst/>
                        <a:latin typeface="Calibri"/>
                        <a:ea typeface="Calibri"/>
                        <a:cs typeface="Times New Roman"/>
                      </a:endParaRPr>
                    </a:p>
                  </a:txBody>
                  <a:tcPr anchor="ctr"/>
                </a:tc>
              </a:tr>
              <a:tr h="327660">
                <a:tc>
                  <a:txBody>
                    <a:bodyPr/>
                    <a:lstStyle/>
                    <a:p>
                      <a:pPr marL="0" marR="0">
                        <a:lnSpc>
                          <a:spcPct val="115000"/>
                        </a:lnSpc>
                        <a:spcBef>
                          <a:spcPts val="0"/>
                        </a:spcBef>
                        <a:spcAft>
                          <a:spcPts val="1000"/>
                        </a:spcAft>
                      </a:pPr>
                      <a:r>
                        <a:rPr lang="en-US" sz="1100">
                          <a:effectLst/>
                        </a:rPr>
                        <a:t>Wall Street/Foreign Control</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75</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25</a:t>
                      </a:r>
                      <a:endParaRPr lang="en-US" sz="1100">
                        <a:effectLst/>
                        <a:latin typeface="Calibri"/>
                        <a:ea typeface="Calibri"/>
                        <a:cs typeface="Times New Roman"/>
                      </a:endParaRPr>
                    </a:p>
                  </a:txBody>
                  <a:tcPr anchor="ctr"/>
                </a:tc>
              </a:tr>
              <a:tr h="353060">
                <a:tc>
                  <a:txBody>
                    <a:bodyPr/>
                    <a:lstStyle/>
                    <a:p>
                      <a:pPr marL="0" marR="0">
                        <a:lnSpc>
                          <a:spcPct val="115000"/>
                        </a:lnSpc>
                        <a:spcBef>
                          <a:spcPts val="0"/>
                        </a:spcBef>
                        <a:spcAft>
                          <a:spcPts val="1000"/>
                        </a:spcAft>
                      </a:pPr>
                      <a:r>
                        <a:rPr lang="en-US" sz="1100">
                          <a:effectLst/>
                        </a:rPr>
                        <a:t>Corporations Cut Corners to make a profit</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74</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24</a:t>
                      </a:r>
                      <a:endParaRPr lang="en-US" sz="1100">
                        <a:effectLst/>
                        <a:latin typeface="Calibri"/>
                        <a:ea typeface="Calibri"/>
                        <a:cs typeface="Times New Roman"/>
                      </a:endParaRPr>
                    </a:p>
                  </a:txBody>
                  <a:tcPr anchor="ctr"/>
                </a:tc>
              </a:tr>
              <a:tr h="295910">
                <a:tc>
                  <a:txBody>
                    <a:bodyPr/>
                    <a:lstStyle/>
                    <a:p>
                      <a:pPr marL="0" marR="0">
                        <a:lnSpc>
                          <a:spcPct val="115000"/>
                        </a:lnSpc>
                        <a:spcBef>
                          <a:spcPts val="0"/>
                        </a:spcBef>
                        <a:spcAft>
                          <a:spcPts val="1000"/>
                        </a:spcAft>
                      </a:pPr>
                      <a:r>
                        <a:rPr lang="en-US" sz="1100">
                          <a:effectLst/>
                        </a:rPr>
                        <a:t>Corporate Control </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a:effectLst/>
                        </a:rPr>
                        <a:t>73</a:t>
                      </a:r>
                      <a:endParaRPr lang="en-US" sz="1100">
                        <a:effectLst/>
                        <a:latin typeface="Calibri"/>
                        <a:ea typeface="Calibri"/>
                        <a:cs typeface="Times New Roman"/>
                      </a:endParaRPr>
                    </a:p>
                  </a:txBody>
                  <a:tcPr anchor="ctr"/>
                </a:tc>
                <a:tc>
                  <a:txBody>
                    <a:bodyPr/>
                    <a:lstStyle/>
                    <a:p>
                      <a:pPr marL="0" marR="0">
                        <a:lnSpc>
                          <a:spcPct val="115000"/>
                        </a:lnSpc>
                        <a:spcBef>
                          <a:spcPts val="0"/>
                        </a:spcBef>
                        <a:spcAft>
                          <a:spcPts val="1000"/>
                        </a:spcAft>
                      </a:pPr>
                      <a:r>
                        <a:rPr lang="en-US" sz="1100" dirty="0">
                          <a:effectLst/>
                        </a:rPr>
                        <a:t>26</a:t>
                      </a:r>
                      <a:endParaRPr lang="en-US" sz="1100" dirty="0">
                        <a:effectLst/>
                        <a:latin typeface="Calibri"/>
                        <a:ea typeface="Calibri"/>
                        <a:cs typeface="Times New Roman"/>
                      </a:endParaRPr>
                    </a:p>
                  </a:txBody>
                  <a:tcPr anchor="ctr"/>
                </a:tc>
              </a:tr>
            </a:tbl>
          </a:graphicData>
        </a:graphic>
      </p:graphicFrame>
      <p:sp>
        <p:nvSpPr>
          <p:cNvPr id="8" name="Rectangle 2"/>
          <p:cNvSpPr>
            <a:spLocks noChangeArrowheads="1"/>
          </p:cNvSpPr>
          <p:nvPr/>
        </p:nvSpPr>
        <p:spPr bwMode="auto">
          <a:xfrm>
            <a:off x="876300" y="2978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8"/>
          <p:cNvSpPr/>
          <p:nvPr/>
        </p:nvSpPr>
        <p:spPr>
          <a:xfrm>
            <a:off x="551866" y="3593068"/>
            <a:ext cx="2877134" cy="369332"/>
          </a:xfrm>
          <a:prstGeom prst="rect">
            <a:avLst/>
          </a:prstGeom>
        </p:spPr>
        <p:txBody>
          <a:bodyPr wrap="none">
            <a:spAutoFit/>
          </a:bodyPr>
          <a:lstStyle/>
          <a:p>
            <a:r>
              <a:rPr lang="en-US" b="1" dirty="0"/>
              <a:t>Anti-Outsourcing Messaging</a:t>
            </a:r>
          </a:p>
        </p:txBody>
      </p:sp>
      <p:sp>
        <p:nvSpPr>
          <p:cNvPr id="10" name="Rectangle 9"/>
          <p:cNvSpPr/>
          <p:nvPr/>
        </p:nvSpPr>
        <p:spPr>
          <a:xfrm>
            <a:off x="609600" y="1295400"/>
            <a:ext cx="2805896" cy="369332"/>
          </a:xfrm>
          <a:prstGeom prst="rect">
            <a:avLst/>
          </a:prstGeom>
        </p:spPr>
        <p:txBody>
          <a:bodyPr wrap="none">
            <a:spAutoFit/>
          </a:bodyPr>
          <a:lstStyle/>
          <a:p>
            <a:r>
              <a:rPr lang="en-US" b="1" dirty="0"/>
              <a:t>Pro-Outsourcing Messaging</a:t>
            </a:r>
          </a:p>
        </p:txBody>
      </p:sp>
    </p:spTree>
    <p:extLst>
      <p:ext uri="{BB962C8B-B14F-4D97-AF65-F5344CB8AC3E}">
        <p14:creationId xmlns:p14="http://schemas.microsoft.com/office/powerpoint/2010/main" val="29865767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2362200"/>
            <a:ext cx="3024000" cy="1097280"/>
          </a:xfrm>
          <a:prstGeom prst="rect">
            <a:avLst/>
          </a:prstGeom>
        </p:spPr>
      </p:pic>
      <p:sp>
        <p:nvSpPr>
          <p:cNvPr id="2" name="Title 1"/>
          <p:cNvSpPr>
            <a:spLocks noGrp="1"/>
          </p:cNvSpPr>
          <p:nvPr>
            <p:ph type="title"/>
          </p:nvPr>
        </p:nvSpPr>
        <p:spPr>
          <a:xfrm>
            <a:off x="457200" y="228600"/>
            <a:ext cx="7620000" cy="487362"/>
          </a:xfrm>
        </p:spPr>
        <p:txBody>
          <a:bodyPr/>
          <a:lstStyle/>
          <a:p>
            <a:r>
              <a:rPr lang="en-US" b="1" u="sng" dirty="0" smtClean="0"/>
              <a:t>Our Message in Action:</a:t>
            </a:r>
            <a:endParaRPr lang="en-US" b="1" u="sng" dirty="0"/>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400" y="914400"/>
            <a:ext cx="3345064" cy="1272653"/>
          </a:xfrm>
          <a:prstGeom prst="rect">
            <a:avLst/>
          </a:prstGeom>
        </p:spPr>
      </p:pic>
      <p:pic>
        <p:nvPicPr>
          <p:cNvPr id="1028" name="Picture 4" descr="C:\Users\Donald\AppData\Local\Temp\ScreenClip.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29100" y="838200"/>
            <a:ext cx="39243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00" y="4724400"/>
            <a:ext cx="3908357" cy="1199993"/>
          </a:xfrm>
          <a:prstGeom prst="rect">
            <a:avLst/>
          </a:prstGeom>
        </p:spPr>
      </p:pic>
      <p:pic>
        <p:nvPicPr>
          <p:cNvPr id="1029" name="Picture 5" descr="C:\Users\Donald\AppData\Local\Temp\ScreenClip.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05375" y="533400"/>
            <a:ext cx="2562225" cy="2973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947034" y="5577707"/>
            <a:ext cx="4053966" cy="1127893"/>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49755" y="1981201"/>
            <a:ext cx="3416155" cy="1447799"/>
          </a:xfrm>
          <a:prstGeom prst="rect">
            <a:avLst/>
          </a:prstGeom>
        </p:spPr>
      </p:pic>
      <p:pic>
        <p:nvPicPr>
          <p:cNvPr id="4" name="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30166" y="4675217"/>
            <a:ext cx="4251834" cy="582583"/>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648450" y="4295775"/>
            <a:ext cx="1504950" cy="428625"/>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805499" y="3383280"/>
            <a:ext cx="4519101" cy="1188720"/>
          </a:xfrm>
          <a:prstGeom prst="rect">
            <a:avLst/>
          </a:prstGeom>
        </p:spPr>
      </p:pic>
    </p:spTree>
    <p:extLst>
      <p:ext uri="{BB962C8B-B14F-4D97-AF65-F5344CB8AC3E}">
        <p14:creationId xmlns:p14="http://schemas.microsoft.com/office/powerpoint/2010/main" val="3242599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8438"/>
            <a:ext cx="5181600" cy="487362"/>
          </a:xfrm>
        </p:spPr>
        <p:txBody>
          <a:bodyPr/>
          <a:lstStyle/>
          <a:p>
            <a:r>
              <a:rPr lang="en-US" b="1" u="sng" dirty="0" smtClean="0"/>
              <a:t>Setting the Record Straight:</a:t>
            </a:r>
            <a:endParaRPr lang="en-US" b="1" u="sng" dirty="0"/>
          </a:p>
        </p:txBody>
      </p:sp>
      <p:sp>
        <p:nvSpPr>
          <p:cNvPr id="4" name="Content Placeholder 3"/>
          <p:cNvSpPr>
            <a:spLocks noGrp="1"/>
          </p:cNvSpPr>
          <p:nvPr>
            <p:ph idx="1"/>
          </p:nvPr>
        </p:nvSpPr>
        <p:spPr>
          <a:xfrm>
            <a:off x="0" y="1066800"/>
            <a:ext cx="4953000" cy="2743200"/>
          </a:xfrm>
        </p:spPr>
        <p:txBody>
          <a:bodyPr/>
          <a:lstStyle/>
          <a:p>
            <a:pPr marL="114300" indent="0">
              <a:buNone/>
            </a:pPr>
            <a:r>
              <a:rPr lang="en-US" dirty="0" smtClean="0"/>
              <a:t>       </a:t>
            </a:r>
            <a:r>
              <a:rPr lang="en-US" b="1" dirty="0" smtClean="0"/>
              <a:t>Outsourcing &amp; Income Inequality</a:t>
            </a:r>
          </a:p>
          <a:p>
            <a:pPr marL="114300" indent="0">
              <a:buNone/>
            </a:pPr>
            <a:endParaRPr lang="en-US" dirty="0"/>
          </a:p>
          <a:p>
            <a:pPr marL="114300" indent="0">
              <a:buNone/>
            </a:pPr>
            <a:endParaRPr lang="en-US" dirty="0"/>
          </a:p>
        </p:txBody>
      </p:sp>
      <p:sp>
        <p:nvSpPr>
          <p:cNvPr id="8" name="TextBox 7"/>
          <p:cNvSpPr txBox="1"/>
          <p:nvPr/>
        </p:nvSpPr>
        <p:spPr>
          <a:xfrm>
            <a:off x="3962400" y="4598313"/>
            <a:ext cx="4191000" cy="430887"/>
          </a:xfrm>
          <a:prstGeom prst="rect">
            <a:avLst/>
          </a:prstGeom>
          <a:noFill/>
        </p:spPr>
        <p:txBody>
          <a:bodyPr wrap="square" rtlCol="0">
            <a:spAutoFit/>
          </a:bodyPr>
          <a:lstStyle/>
          <a:p>
            <a:pPr algn="r"/>
            <a:r>
              <a:rPr lang="en-US" sz="2200" b="1" dirty="0" smtClean="0"/>
              <a:t>Private Prisons and Lockup Quotas</a:t>
            </a:r>
            <a:endParaRPr lang="en-US" sz="2200" b="1" dirty="0"/>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4526280"/>
            <a:ext cx="3337562" cy="1188720"/>
          </a:xfrm>
          <a:prstGeom prst="rect">
            <a:avLst/>
          </a:prstGeom>
        </p:spPr>
      </p:pic>
      <p:sp>
        <p:nvSpPr>
          <p:cNvPr id="11" name="TextBox 10"/>
          <p:cNvSpPr txBox="1"/>
          <p:nvPr/>
        </p:nvSpPr>
        <p:spPr>
          <a:xfrm>
            <a:off x="335273" y="3988713"/>
            <a:ext cx="3627127" cy="430887"/>
          </a:xfrm>
          <a:prstGeom prst="rect">
            <a:avLst/>
          </a:prstGeom>
          <a:noFill/>
        </p:spPr>
        <p:txBody>
          <a:bodyPr wrap="square" rtlCol="0">
            <a:spAutoFit/>
          </a:bodyPr>
          <a:lstStyle/>
          <a:p>
            <a:r>
              <a:rPr lang="en-US" sz="2200" b="1" dirty="0" smtClean="0"/>
              <a:t>Outsourcing Horror Stories</a:t>
            </a:r>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6720" y="1005840"/>
            <a:ext cx="2418080" cy="3108960"/>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650" y="1524000"/>
            <a:ext cx="4129550" cy="1828800"/>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5800" y="5044440"/>
            <a:ext cx="3415251" cy="1280160"/>
          </a:xfrm>
          <a:prstGeom prst="rect">
            <a:avLst/>
          </a:prstGeom>
        </p:spPr>
      </p:pic>
      <p:sp>
        <p:nvSpPr>
          <p:cNvPr id="17" name="TextBox 16"/>
          <p:cNvSpPr txBox="1"/>
          <p:nvPr/>
        </p:nvSpPr>
        <p:spPr>
          <a:xfrm>
            <a:off x="5486400" y="483513"/>
            <a:ext cx="2819400" cy="430887"/>
          </a:xfrm>
          <a:prstGeom prst="rect">
            <a:avLst/>
          </a:prstGeom>
          <a:noFill/>
        </p:spPr>
        <p:txBody>
          <a:bodyPr wrap="square" rtlCol="0">
            <a:spAutoFit/>
          </a:bodyPr>
          <a:lstStyle/>
          <a:p>
            <a:r>
              <a:rPr lang="en-US" sz="2200" b="1" dirty="0"/>
              <a:t>Joint Project w/CMD</a:t>
            </a:r>
          </a:p>
        </p:txBody>
      </p:sp>
    </p:spTree>
    <p:extLst>
      <p:ext uri="{BB962C8B-B14F-4D97-AF65-F5344CB8AC3E}">
        <p14:creationId xmlns:p14="http://schemas.microsoft.com/office/powerpoint/2010/main" val="32823639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7620000" cy="5562600"/>
          </a:xfrm>
        </p:spPr>
        <p:txBody>
          <a:bodyPr/>
          <a:lstStyle/>
          <a:p>
            <a:pPr marL="114300" indent="0" algn="ctr">
              <a:buNone/>
            </a:pPr>
            <a:r>
              <a:rPr lang="en-US" sz="3600" b="1" u="sng" dirty="0" smtClean="0"/>
              <a:t>ITPI Legislative Program:</a:t>
            </a:r>
          </a:p>
          <a:p>
            <a:pPr marL="114300" indent="0" algn="ctr">
              <a:buNone/>
            </a:pPr>
            <a:r>
              <a:rPr lang="en-US" sz="3600" b="1" dirty="0" smtClean="0"/>
              <a:t>The Taxpayer Empowerment Agenda</a:t>
            </a:r>
          </a:p>
          <a:p>
            <a:pPr marL="114300" indent="0" algn="ctr">
              <a:buNone/>
            </a:pPr>
            <a:r>
              <a:rPr lang="en-US" sz="2000" b="1" dirty="0" smtClean="0"/>
              <a:t>(Transparency, Accountability, Shared Prosperity, Competition)</a:t>
            </a:r>
          </a:p>
          <a:p>
            <a:pPr marL="114300" indent="0" algn="ctr">
              <a:buNone/>
            </a:pPr>
            <a:endParaRPr lang="en-US" sz="3600" b="1" dirty="0" smtClean="0"/>
          </a:p>
          <a:p>
            <a:pPr marL="114300" indent="0" algn="ctr">
              <a:buNone/>
            </a:pPr>
            <a:r>
              <a:rPr lang="en-US" sz="3600" b="1" u="sng" dirty="0" smtClean="0"/>
              <a:t>Organizing Goals:</a:t>
            </a:r>
          </a:p>
          <a:p>
            <a:pPr algn="ctr"/>
            <a:r>
              <a:rPr lang="en-US" sz="2800" b="1" dirty="0" smtClean="0"/>
              <a:t>Maintain dignity for public and private workers</a:t>
            </a:r>
          </a:p>
          <a:p>
            <a:pPr algn="ctr"/>
            <a:r>
              <a:rPr lang="en-US" sz="2800" b="1" dirty="0" smtClean="0"/>
              <a:t>Create insourcing opportunities</a:t>
            </a:r>
          </a:p>
          <a:p>
            <a:pPr algn="ctr"/>
            <a:r>
              <a:rPr lang="en-US" sz="2800" b="1" dirty="0" smtClean="0"/>
              <a:t>Leverage for subcontracted work</a:t>
            </a:r>
          </a:p>
          <a:p>
            <a:pPr marL="114300" indent="0" algn="ctr">
              <a:buNone/>
            </a:pPr>
            <a:endParaRPr lang="en-US" sz="3600" b="1" dirty="0" smtClean="0"/>
          </a:p>
          <a:p>
            <a:pPr marL="114300" indent="0" algn="ctr">
              <a:buNone/>
            </a:pPr>
            <a:endParaRPr lang="en-US" sz="3600" b="1" dirty="0"/>
          </a:p>
          <a:p>
            <a:pPr marL="114300" indent="0" algn="ctr">
              <a:buNone/>
            </a:pPr>
            <a:endParaRPr lang="en-US" sz="3600" b="1" dirty="0"/>
          </a:p>
        </p:txBody>
      </p:sp>
    </p:spTree>
    <p:extLst>
      <p:ext uri="{BB962C8B-B14F-4D97-AF65-F5344CB8AC3E}">
        <p14:creationId xmlns:p14="http://schemas.microsoft.com/office/powerpoint/2010/main" val="7472950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TEA “Flooding the Zone” Across the US</a:t>
            </a:r>
            <a:endParaRPr lang="es-PR" b="1" u="sng" dirty="0"/>
          </a:p>
        </p:txBody>
      </p:sp>
      <p:sp>
        <p:nvSpPr>
          <p:cNvPr id="4" name="Text Placeholder 3"/>
          <p:cNvSpPr>
            <a:spLocks noGrp="1"/>
          </p:cNvSpPr>
          <p:nvPr>
            <p:ph type="body" sz="quarter" idx="13"/>
          </p:nvPr>
        </p:nvSpPr>
        <p:spPr/>
        <p:txBody>
          <a:bodyPr>
            <a:normAutofit fontScale="92500" lnSpcReduction="20000"/>
          </a:bodyPr>
          <a:lstStyle/>
          <a:p>
            <a:pPr marL="114300" indent="0">
              <a:buNone/>
            </a:pPr>
            <a:r>
              <a:rPr lang="en-US" dirty="0" smtClean="0"/>
              <a:t>States and localities that have introduced legislation:</a:t>
            </a:r>
            <a:endParaRPr lang="es-PR"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66800" y="1127760"/>
            <a:ext cx="5577840" cy="5577840"/>
          </a:xfrm>
        </p:spPr>
      </p:pic>
    </p:spTree>
    <p:extLst>
      <p:ext uri="{BB962C8B-B14F-4D97-AF65-F5344CB8AC3E}">
        <p14:creationId xmlns:p14="http://schemas.microsoft.com/office/powerpoint/2010/main" val="39292772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7620000" cy="487362"/>
          </a:xfrm>
        </p:spPr>
        <p:txBody>
          <a:bodyPr/>
          <a:lstStyle/>
          <a:p>
            <a:r>
              <a:rPr lang="en-US" b="1" u="sng" dirty="0" smtClean="0"/>
              <a:t>Case Study: Daly City, California</a:t>
            </a:r>
            <a:endParaRPr lang="en-US" b="1" u="sng" dirty="0"/>
          </a:p>
        </p:txBody>
      </p:sp>
      <p:sp>
        <p:nvSpPr>
          <p:cNvPr id="3" name="Content Placeholder 2"/>
          <p:cNvSpPr>
            <a:spLocks noGrp="1"/>
          </p:cNvSpPr>
          <p:nvPr>
            <p:ph idx="1"/>
          </p:nvPr>
        </p:nvSpPr>
        <p:spPr>
          <a:xfrm>
            <a:off x="228600" y="1143000"/>
            <a:ext cx="8001000" cy="5181600"/>
          </a:xfrm>
        </p:spPr>
        <p:txBody>
          <a:bodyPr>
            <a:normAutofit fontScale="92500" lnSpcReduction="10000"/>
          </a:bodyPr>
          <a:lstStyle/>
          <a:p>
            <a:r>
              <a:rPr lang="en-US" dirty="0"/>
              <a:t>The Daly City Council unanimously passed a motion in support of the State Assembly's transparency and outsourcing resolution HR 29 (also promoted by AFSCME) and promised to work on a process for greater transparency and accountability of proposals to contract out work in the future. </a:t>
            </a:r>
          </a:p>
          <a:p>
            <a:pPr marL="114300" indent="0">
              <a:buNone/>
            </a:pPr>
            <a:endParaRPr lang="en-US" sz="1300" dirty="0"/>
          </a:p>
          <a:p>
            <a:pPr lvl="1"/>
            <a:r>
              <a:rPr lang="en-US" dirty="0"/>
              <a:t>"The Daly City chapter of Local 829 organized against the proposals to contract out their jobs by meeting with city council and asking them to support HR 29. After looking into it more, the city manager reported that there wouldn’t actually be any savings by contacting out the work. But that didn’t get us to back off until we got more. </a:t>
            </a:r>
            <a:br>
              <a:rPr lang="en-US" dirty="0"/>
            </a:br>
            <a:r>
              <a:rPr lang="en-US" dirty="0" smtClean="0"/>
              <a:t/>
            </a:r>
            <a:br>
              <a:rPr lang="en-US" dirty="0" smtClean="0"/>
            </a:br>
            <a:r>
              <a:rPr lang="en-US" dirty="0" smtClean="0"/>
              <a:t>The </a:t>
            </a:r>
            <a:r>
              <a:rPr lang="en-US" dirty="0"/>
              <a:t>AFSCME members spoke passionately and eloquently about their connection to the people and public infrastructure they serve." </a:t>
            </a:r>
            <a:endParaRPr lang="en-US" dirty="0" smtClean="0"/>
          </a:p>
          <a:p>
            <a:pPr marL="411480" lvl="1" indent="0" algn="r">
              <a:buNone/>
            </a:pPr>
            <a:r>
              <a:rPr lang="en-US" dirty="0" smtClean="0"/>
              <a:t>- </a:t>
            </a:r>
            <a:r>
              <a:rPr lang="en-US" dirty="0"/>
              <a:t>Cheryl Brown, AFSCME Council 57 Political and Legislative Director</a:t>
            </a:r>
            <a:br>
              <a:rPr lang="en-US" dirty="0"/>
            </a:br>
            <a:endParaRPr lang="en-US" dirty="0"/>
          </a:p>
          <a:p>
            <a:r>
              <a:rPr lang="en-US" b="1" dirty="0"/>
              <a:t>Context: </a:t>
            </a:r>
            <a:r>
              <a:rPr lang="en-US" dirty="0"/>
              <a:t>Ongoing budget discussions and specific contract proposals on the table  </a:t>
            </a:r>
          </a:p>
        </p:txBody>
      </p:sp>
    </p:spTree>
    <p:extLst>
      <p:ext uri="{BB962C8B-B14F-4D97-AF65-F5344CB8AC3E}">
        <p14:creationId xmlns:p14="http://schemas.microsoft.com/office/powerpoint/2010/main" val="1244206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Case Study: Chicago, Illinois</a:t>
            </a:r>
            <a:endParaRPr lang="en-US" b="1" u="sng" dirty="0"/>
          </a:p>
        </p:txBody>
      </p:sp>
      <p:sp>
        <p:nvSpPr>
          <p:cNvPr id="3" name="Content Placeholder 2"/>
          <p:cNvSpPr>
            <a:spLocks noGrp="1"/>
          </p:cNvSpPr>
          <p:nvPr>
            <p:ph idx="1"/>
          </p:nvPr>
        </p:nvSpPr>
        <p:spPr/>
        <p:txBody>
          <a:bodyPr/>
          <a:lstStyle/>
          <a:p>
            <a:r>
              <a:rPr lang="en-US" dirty="0" smtClean="0"/>
              <a:t>AFSCSME Council 31 members in Chicago secured critical anti-outsourcing provisions in a contract ratified by members on June 24</a:t>
            </a:r>
            <a:r>
              <a:rPr lang="en-US" baseline="30000" dirty="0" smtClean="0"/>
              <a:t>th</a:t>
            </a:r>
            <a:r>
              <a:rPr lang="en-US" dirty="0" smtClean="0"/>
              <a:t>, 2014.</a:t>
            </a:r>
          </a:p>
          <a:p>
            <a:pPr lvl="1"/>
            <a:r>
              <a:rPr lang="en-US" dirty="0"/>
              <a:t>In a side letter to the contract, management committed to establishing a joint labor management cooperation committee on privatization that will review all contracted out or potential contracting out situations and determine how to keep the work in-house.   In the contract itself, the requirement for notice and information in advance of contracting out was strengthened and the city is now required to do an economic analysis which it must share with the union</a:t>
            </a:r>
            <a:r>
              <a:rPr lang="en-US" dirty="0" smtClean="0"/>
              <a:t>.</a:t>
            </a:r>
          </a:p>
          <a:p>
            <a:r>
              <a:rPr lang="en-US" b="1" dirty="0" smtClean="0"/>
              <a:t>Context: </a:t>
            </a:r>
            <a:r>
              <a:rPr lang="en-US" dirty="0" smtClean="0"/>
              <a:t>AFSCME introduced a responsible contract ordinance in 2012 and have continued fighting for public control of public services through the city council and contract negotiations.</a:t>
            </a:r>
          </a:p>
        </p:txBody>
      </p:sp>
    </p:spTree>
    <p:extLst>
      <p:ext uri="{BB962C8B-B14F-4D97-AF65-F5344CB8AC3E}">
        <p14:creationId xmlns:p14="http://schemas.microsoft.com/office/powerpoint/2010/main" val="85837158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24180</TotalTime>
  <Words>991</Words>
  <Application>Microsoft Macintosh PowerPoint</Application>
  <PresentationFormat>On-screen Show (4:3)</PresentationFormat>
  <Paragraphs>174</Paragraphs>
  <Slides>15</Slides>
  <Notes>7</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Adjacency</vt:lpstr>
      <vt:lpstr>Going on Offense:  A New Approach to Outsourcing</vt:lpstr>
      <vt:lpstr>AFSCME Conference:   July 14, 2014</vt:lpstr>
      <vt:lpstr>Poll Results: It’s About Control</vt:lpstr>
      <vt:lpstr>Our Message in Action:</vt:lpstr>
      <vt:lpstr>Setting the Record Straight:</vt:lpstr>
      <vt:lpstr>PowerPoint Presentation</vt:lpstr>
      <vt:lpstr>TEA “Flooding the Zone” Across the US</vt:lpstr>
      <vt:lpstr>Case Study: Daly City, California</vt:lpstr>
      <vt:lpstr>Case Study: Chicago, Illinois</vt:lpstr>
      <vt:lpstr>Case Study: Idaho</vt:lpstr>
      <vt:lpstr>Winning the Debate:</vt:lpstr>
      <vt:lpstr>“Outsourcing: A Look Back”  from In The Public Interest </vt:lpstr>
      <vt:lpstr>“Outsourcing America Exposed”  from the Center for Media and Democracy </vt:lpstr>
      <vt:lpstr>What’s ahead</vt:lpstr>
      <vt:lpstr>Break Out Session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Going on Offense</dc:title>
  <dc:creator>Tory Brown</dc:creator>
  <cp:lastModifiedBy>Yanik Ramon</cp:lastModifiedBy>
  <cp:revision>285</cp:revision>
  <cp:lastPrinted>2014-06-27T17:29:13Z</cp:lastPrinted>
  <dcterms:created xsi:type="dcterms:W3CDTF">2013-06-18T17:05:37Z</dcterms:created>
  <dcterms:modified xsi:type="dcterms:W3CDTF">2014-07-10T14:24:12Z</dcterms:modified>
</cp:coreProperties>
</file>