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3" r:id="rId2"/>
  </p:sldMasterIdLst>
  <p:notesMasterIdLst>
    <p:notesMasterId r:id="rId41"/>
  </p:notesMasterIdLst>
  <p:handoutMasterIdLst>
    <p:handoutMasterId r:id="rId42"/>
  </p:handoutMasterIdLst>
  <p:sldIdLst>
    <p:sldId id="301" r:id="rId3"/>
    <p:sldId id="295" r:id="rId4"/>
    <p:sldId id="324" r:id="rId5"/>
    <p:sldId id="279" r:id="rId6"/>
    <p:sldId id="280" r:id="rId7"/>
    <p:sldId id="281" r:id="rId8"/>
    <p:sldId id="333" r:id="rId9"/>
    <p:sldId id="353" r:id="rId10"/>
    <p:sldId id="327" r:id="rId11"/>
    <p:sldId id="328" r:id="rId12"/>
    <p:sldId id="329" r:id="rId13"/>
    <p:sldId id="354" r:id="rId14"/>
    <p:sldId id="257" r:id="rId15"/>
    <p:sldId id="355" r:id="rId16"/>
    <p:sldId id="283" r:id="rId17"/>
    <p:sldId id="364" r:id="rId18"/>
    <p:sldId id="360" r:id="rId19"/>
    <p:sldId id="363" r:id="rId20"/>
    <p:sldId id="260" r:id="rId21"/>
    <p:sldId id="350" r:id="rId22"/>
    <p:sldId id="362" r:id="rId23"/>
    <p:sldId id="356" r:id="rId24"/>
    <p:sldId id="261" r:id="rId25"/>
    <p:sldId id="352" r:id="rId26"/>
    <p:sldId id="340" r:id="rId27"/>
    <p:sldId id="357" r:id="rId28"/>
    <p:sldId id="343" r:id="rId29"/>
    <p:sldId id="344" r:id="rId30"/>
    <p:sldId id="345" r:id="rId31"/>
    <p:sldId id="303" r:id="rId32"/>
    <p:sldId id="312" r:id="rId33"/>
    <p:sldId id="358" r:id="rId34"/>
    <p:sldId id="314" r:id="rId35"/>
    <p:sldId id="359" r:id="rId36"/>
    <p:sldId id="365" r:id="rId37"/>
    <p:sldId id="351" r:id="rId38"/>
    <p:sldId id="366" r:id="rId39"/>
    <p:sldId id="300" r:id="rId4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0215" autoAdjust="0"/>
  </p:normalViewPr>
  <p:slideViewPr>
    <p:cSldViewPr>
      <p:cViewPr>
        <p:scale>
          <a:sx n="65" d="100"/>
          <a:sy n="65" d="100"/>
        </p:scale>
        <p:origin x="-756" y="4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BE3649-2E95-4CB1-BBE8-9513AA040153}" type="doc">
      <dgm:prSet loTypeId="urn:diagrams.loki3.com/TabbedArc+Icon" loCatId="relationship" qsTypeId="urn:microsoft.com/office/officeart/2005/8/quickstyle/simple1" qsCatId="simple" csTypeId="urn:microsoft.com/office/officeart/2005/8/colors/accent1_2" csCatId="accent1" phldr="1"/>
      <dgm:spPr/>
    </dgm:pt>
    <dgm:pt modelId="{68E6C941-5DA4-4E07-A7A5-0E14E6980F6B}">
      <dgm:prSet phldrT="[Text]" custT="1"/>
      <dgm:spPr>
        <a:solidFill>
          <a:srgbClr val="DDE9ED"/>
        </a:solidFill>
      </dgm:spPr>
      <dgm:t>
        <a:bodyPr/>
        <a:lstStyle/>
        <a:p>
          <a:pPr algn="ctr"/>
          <a:r>
            <a:rPr lang="en-US" sz="2800" b="1" dirty="0" smtClean="0">
              <a:solidFill>
                <a:schemeClr val="tx2"/>
              </a:solidFill>
            </a:rPr>
            <a:t>Insurance Company</a:t>
          </a:r>
        </a:p>
        <a:p>
          <a:pPr algn="ctr"/>
          <a:endParaRPr lang="en-US" sz="2800" dirty="0" smtClean="0">
            <a:solidFill>
              <a:schemeClr val="tx1"/>
            </a:solidFill>
          </a:endParaRPr>
        </a:p>
        <a:p>
          <a:pPr algn="l"/>
          <a:r>
            <a:rPr lang="en-US" sz="2800" dirty="0" smtClean="0">
              <a:solidFill>
                <a:schemeClr val="tx1"/>
              </a:solidFill>
            </a:rPr>
            <a:t>No Pre-existing Condition Discrimination</a:t>
          </a:r>
          <a:endParaRPr lang="en-US" sz="2800" dirty="0">
            <a:solidFill>
              <a:schemeClr val="tx1"/>
            </a:solidFill>
          </a:endParaRPr>
        </a:p>
      </dgm:t>
    </dgm:pt>
    <dgm:pt modelId="{92F05D03-02CB-46CF-90E8-EBF31E8949CD}" type="parTrans" cxnId="{1982C4B4-0A3B-4924-9FC2-08593DA5874D}">
      <dgm:prSet/>
      <dgm:spPr/>
      <dgm:t>
        <a:bodyPr/>
        <a:lstStyle/>
        <a:p>
          <a:endParaRPr lang="en-US"/>
        </a:p>
      </dgm:t>
    </dgm:pt>
    <dgm:pt modelId="{DFE9AA5E-0A69-49BF-B567-865629E8A1B0}" type="sibTrans" cxnId="{1982C4B4-0A3B-4924-9FC2-08593DA5874D}">
      <dgm:prSet/>
      <dgm:spPr/>
      <dgm:t>
        <a:bodyPr/>
        <a:lstStyle/>
        <a:p>
          <a:endParaRPr lang="en-US"/>
        </a:p>
      </dgm:t>
    </dgm:pt>
    <dgm:pt modelId="{828BEFA9-F496-4241-83BE-6C30EE0A0178}">
      <dgm:prSet phldrT="[Text]" custT="1"/>
      <dgm:spPr>
        <a:solidFill>
          <a:srgbClr val="DDE9ED"/>
        </a:solidFill>
      </dgm:spPr>
      <dgm:t>
        <a:bodyPr/>
        <a:lstStyle/>
        <a:p>
          <a:pPr algn="ctr"/>
          <a:r>
            <a:rPr lang="en-US" sz="2800" b="1" dirty="0" smtClean="0">
              <a:solidFill>
                <a:schemeClr val="tx2"/>
              </a:solidFill>
            </a:rPr>
            <a:t>Individual</a:t>
          </a:r>
        </a:p>
        <a:p>
          <a:pPr algn="ctr"/>
          <a:endParaRPr lang="en-US" sz="2800" dirty="0" smtClean="0">
            <a:solidFill>
              <a:schemeClr val="tx1"/>
            </a:solidFill>
          </a:endParaRPr>
        </a:p>
        <a:p>
          <a:pPr algn="ctr"/>
          <a:r>
            <a:rPr lang="en-US" sz="2800" dirty="0" smtClean="0">
              <a:solidFill>
                <a:schemeClr val="tx1"/>
              </a:solidFill>
            </a:rPr>
            <a:t>Individual Mandate</a:t>
          </a:r>
        </a:p>
        <a:p>
          <a:pPr algn="ctr"/>
          <a:r>
            <a:rPr lang="en-US" sz="1600" i="1" dirty="0" smtClean="0">
              <a:solidFill>
                <a:schemeClr val="tx1"/>
              </a:solidFill>
            </a:rPr>
            <a:t>(Greater of)</a:t>
          </a:r>
        </a:p>
        <a:p>
          <a:pPr algn="l"/>
          <a:r>
            <a:rPr lang="en-US" sz="2400" dirty="0" smtClean="0">
              <a:solidFill>
                <a:schemeClr val="tx1"/>
              </a:solidFill>
            </a:rPr>
            <a:t>2014: 1% or $95</a:t>
          </a:r>
        </a:p>
        <a:p>
          <a:pPr algn="l"/>
          <a:r>
            <a:rPr lang="en-US" sz="2400" dirty="0" smtClean="0">
              <a:solidFill>
                <a:schemeClr val="tx1"/>
              </a:solidFill>
            </a:rPr>
            <a:t>2015: 2% or $325</a:t>
          </a:r>
        </a:p>
        <a:p>
          <a:pPr algn="l"/>
          <a:r>
            <a:rPr lang="en-US" sz="2400" dirty="0" smtClean="0">
              <a:solidFill>
                <a:schemeClr val="tx1"/>
              </a:solidFill>
            </a:rPr>
            <a:t>2016: 2.5% or $695</a:t>
          </a:r>
          <a:endParaRPr lang="en-US" sz="2400" dirty="0">
            <a:solidFill>
              <a:schemeClr val="tx1"/>
            </a:solidFill>
          </a:endParaRPr>
        </a:p>
      </dgm:t>
    </dgm:pt>
    <dgm:pt modelId="{274ABBF7-18D6-45B8-B985-D36B07E7AB0D}" type="parTrans" cxnId="{D8975E6A-38A3-4058-ACE7-A59C5671B37B}">
      <dgm:prSet/>
      <dgm:spPr/>
      <dgm:t>
        <a:bodyPr/>
        <a:lstStyle/>
        <a:p>
          <a:endParaRPr lang="en-US"/>
        </a:p>
      </dgm:t>
    </dgm:pt>
    <dgm:pt modelId="{1D022888-C846-431F-AA9E-7FCAAD2D5D6E}" type="sibTrans" cxnId="{D8975E6A-38A3-4058-ACE7-A59C5671B37B}">
      <dgm:prSet/>
      <dgm:spPr/>
      <dgm:t>
        <a:bodyPr/>
        <a:lstStyle/>
        <a:p>
          <a:endParaRPr lang="en-US"/>
        </a:p>
      </dgm:t>
    </dgm:pt>
    <dgm:pt modelId="{EE12A313-3173-4795-8F78-DE89889CB031}">
      <dgm:prSet phldrT="[Text]" custT="1"/>
      <dgm:spPr>
        <a:solidFill>
          <a:srgbClr val="DDE9ED"/>
        </a:solidFill>
      </dgm:spPr>
      <dgm:t>
        <a:bodyPr/>
        <a:lstStyle/>
        <a:p>
          <a:r>
            <a:rPr lang="en-US" sz="2800" b="1" dirty="0" smtClean="0">
              <a:solidFill>
                <a:schemeClr val="tx2"/>
              </a:solidFill>
            </a:rPr>
            <a:t>Employer</a:t>
          </a:r>
        </a:p>
        <a:p>
          <a:endParaRPr lang="en-US" sz="2800" dirty="0" smtClean="0">
            <a:solidFill>
              <a:schemeClr val="tx1"/>
            </a:solidFill>
          </a:endParaRPr>
        </a:p>
        <a:p>
          <a:r>
            <a:rPr lang="en-US" sz="2800" dirty="0" smtClean="0">
              <a:solidFill>
                <a:schemeClr val="tx1"/>
              </a:solidFill>
            </a:rPr>
            <a:t>Penalties for Large Employers*</a:t>
          </a:r>
          <a:endParaRPr lang="en-US" sz="2800" dirty="0">
            <a:solidFill>
              <a:schemeClr val="tx1"/>
            </a:solidFill>
          </a:endParaRPr>
        </a:p>
      </dgm:t>
    </dgm:pt>
    <dgm:pt modelId="{D90F6DB1-EE1B-463A-8266-8D7A0319BC04}" type="parTrans" cxnId="{6756D56D-8247-4885-BBB3-CE8138D732E5}">
      <dgm:prSet/>
      <dgm:spPr/>
      <dgm:t>
        <a:bodyPr/>
        <a:lstStyle/>
        <a:p>
          <a:endParaRPr lang="en-US"/>
        </a:p>
      </dgm:t>
    </dgm:pt>
    <dgm:pt modelId="{E1BFBCF9-BDB7-4BD1-B0E0-474160B31F9B}" type="sibTrans" cxnId="{6756D56D-8247-4885-BBB3-CE8138D732E5}">
      <dgm:prSet/>
      <dgm:spPr/>
      <dgm:t>
        <a:bodyPr/>
        <a:lstStyle/>
        <a:p>
          <a:endParaRPr lang="en-US"/>
        </a:p>
      </dgm:t>
    </dgm:pt>
    <dgm:pt modelId="{E783C0E8-9E6F-4063-AD9F-7E92CA677732}" type="pres">
      <dgm:prSet presAssocID="{75BE3649-2E95-4CB1-BBE8-9513AA040153}" presName="Name0" presStyleCnt="0">
        <dgm:presLayoutVars>
          <dgm:dir/>
          <dgm:resizeHandles val="exact"/>
        </dgm:presLayoutVars>
      </dgm:prSet>
      <dgm:spPr/>
    </dgm:pt>
    <dgm:pt modelId="{C71155E6-0BBE-4D6F-8F19-BE38BE0D0A7D}" type="pres">
      <dgm:prSet presAssocID="{68E6C941-5DA4-4E07-A7A5-0E14E6980F6B}" presName="twoplus" presStyleLbl="node1" presStyleIdx="0" presStyleCnt="3" custAng="2400000" custScaleX="129522" custScaleY="235693" custRadScaleRad="119161" custRadScaleInc="6334">
        <dgm:presLayoutVars>
          <dgm:bulletEnabled val="1"/>
        </dgm:presLayoutVars>
      </dgm:prSet>
      <dgm:spPr/>
      <dgm:t>
        <a:bodyPr/>
        <a:lstStyle/>
        <a:p>
          <a:endParaRPr lang="en-US"/>
        </a:p>
      </dgm:t>
    </dgm:pt>
    <dgm:pt modelId="{7094BA07-4D36-4858-940A-87289A8B6E7F}" type="pres">
      <dgm:prSet presAssocID="{828BEFA9-F496-4241-83BE-6C30EE0A0178}" presName="twoplus" presStyleLbl="node1" presStyleIdx="1" presStyleCnt="3" custScaleX="110736" custScaleY="229089" custRadScaleRad="90075" custRadScaleInc="1559">
        <dgm:presLayoutVars>
          <dgm:bulletEnabled val="1"/>
        </dgm:presLayoutVars>
      </dgm:prSet>
      <dgm:spPr/>
      <dgm:t>
        <a:bodyPr/>
        <a:lstStyle/>
        <a:p>
          <a:endParaRPr lang="en-US"/>
        </a:p>
      </dgm:t>
    </dgm:pt>
    <dgm:pt modelId="{904224CE-ABB6-4B24-99FC-C3A089BC1ADF}" type="pres">
      <dgm:prSet presAssocID="{EE12A313-3173-4795-8F78-DE89889CB031}" presName="twoplus" presStyleLbl="node1" presStyleIdx="2" presStyleCnt="3" custAng="19200000" custScaleY="240140" custRadScaleRad="125980" custRadScaleInc="-8903">
        <dgm:presLayoutVars>
          <dgm:bulletEnabled val="1"/>
        </dgm:presLayoutVars>
      </dgm:prSet>
      <dgm:spPr/>
      <dgm:t>
        <a:bodyPr/>
        <a:lstStyle/>
        <a:p>
          <a:endParaRPr lang="en-US"/>
        </a:p>
      </dgm:t>
    </dgm:pt>
  </dgm:ptLst>
  <dgm:cxnLst>
    <dgm:cxn modelId="{DFBD5E89-E72F-46BD-96ED-7C0371637E6F}" type="presOf" srcId="{75BE3649-2E95-4CB1-BBE8-9513AA040153}" destId="{E783C0E8-9E6F-4063-AD9F-7E92CA677732}" srcOrd="0" destOrd="0" presId="urn:diagrams.loki3.com/TabbedArc+Icon"/>
    <dgm:cxn modelId="{1982C4B4-0A3B-4924-9FC2-08593DA5874D}" srcId="{75BE3649-2E95-4CB1-BBE8-9513AA040153}" destId="{68E6C941-5DA4-4E07-A7A5-0E14E6980F6B}" srcOrd="0" destOrd="0" parTransId="{92F05D03-02CB-46CF-90E8-EBF31E8949CD}" sibTransId="{DFE9AA5E-0A69-49BF-B567-865629E8A1B0}"/>
    <dgm:cxn modelId="{83C8EEF3-8B93-4712-B7D5-5410797ECB62}" type="presOf" srcId="{68E6C941-5DA4-4E07-A7A5-0E14E6980F6B}" destId="{C71155E6-0BBE-4D6F-8F19-BE38BE0D0A7D}" srcOrd="0" destOrd="0" presId="urn:diagrams.loki3.com/TabbedArc+Icon"/>
    <dgm:cxn modelId="{DE950E1E-4D14-41D5-8E4D-D93B17538F38}" type="presOf" srcId="{EE12A313-3173-4795-8F78-DE89889CB031}" destId="{904224CE-ABB6-4B24-99FC-C3A089BC1ADF}" srcOrd="0" destOrd="0" presId="urn:diagrams.loki3.com/TabbedArc+Icon"/>
    <dgm:cxn modelId="{6756D56D-8247-4885-BBB3-CE8138D732E5}" srcId="{75BE3649-2E95-4CB1-BBE8-9513AA040153}" destId="{EE12A313-3173-4795-8F78-DE89889CB031}" srcOrd="2" destOrd="0" parTransId="{D90F6DB1-EE1B-463A-8266-8D7A0319BC04}" sibTransId="{E1BFBCF9-BDB7-4BD1-B0E0-474160B31F9B}"/>
    <dgm:cxn modelId="{B41AF3E5-C3F5-4B1E-A0FA-40AA1246F30F}" type="presOf" srcId="{828BEFA9-F496-4241-83BE-6C30EE0A0178}" destId="{7094BA07-4D36-4858-940A-87289A8B6E7F}" srcOrd="0" destOrd="0" presId="urn:diagrams.loki3.com/TabbedArc+Icon"/>
    <dgm:cxn modelId="{D8975E6A-38A3-4058-ACE7-A59C5671B37B}" srcId="{75BE3649-2E95-4CB1-BBE8-9513AA040153}" destId="{828BEFA9-F496-4241-83BE-6C30EE0A0178}" srcOrd="1" destOrd="0" parTransId="{274ABBF7-18D6-45B8-B985-D36B07E7AB0D}" sibTransId="{1D022888-C846-431F-AA9E-7FCAAD2D5D6E}"/>
    <dgm:cxn modelId="{8382491B-2C0F-44E8-A632-D7B7C6D678C6}" type="presParOf" srcId="{E783C0E8-9E6F-4063-AD9F-7E92CA677732}" destId="{C71155E6-0BBE-4D6F-8F19-BE38BE0D0A7D}" srcOrd="0" destOrd="0" presId="urn:diagrams.loki3.com/TabbedArc+Icon"/>
    <dgm:cxn modelId="{1151F56E-C355-4F43-BF3B-4B1CADCB0705}" type="presParOf" srcId="{E783C0E8-9E6F-4063-AD9F-7E92CA677732}" destId="{7094BA07-4D36-4858-940A-87289A8B6E7F}" srcOrd="1" destOrd="0" presId="urn:diagrams.loki3.com/TabbedArc+Icon"/>
    <dgm:cxn modelId="{F6F058B1-D41A-4E84-ADE8-57F54DB1D024}" type="presParOf" srcId="{E783C0E8-9E6F-4063-AD9F-7E92CA677732}" destId="{904224CE-ABB6-4B24-99FC-C3A089BC1ADF}" srcOrd="2" destOrd="0" presId="urn:diagrams.loki3.com/TabbedArc+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612F7C7-7AF8-4BE1-895D-0A2F5F31CEF3}" type="datetimeFigureOut">
              <a:rPr lang="en-US" smtClean="0"/>
              <a:t>7/8/2014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22AC1D0-C6E1-43A0-A279-24CA59802CFA}" type="slidenum">
              <a:rPr lang="en-US" smtClean="0"/>
              <a:t>‹#›</a:t>
            </a:fld>
            <a:endParaRPr lang="en-US"/>
          </a:p>
        </p:txBody>
      </p:sp>
    </p:spTree>
    <p:extLst>
      <p:ext uri="{BB962C8B-B14F-4D97-AF65-F5344CB8AC3E}">
        <p14:creationId xmlns:p14="http://schemas.microsoft.com/office/powerpoint/2010/main" val="946006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3405D6CA-F56D-43AC-8DDB-426217E72EB2}" type="datetimeFigureOut">
              <a:rPr lang="en-US"/>
              <a:pPr>
                <a:defRPr/>
              </a:pPr>
              <a:t>7/8/2014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C4C704C2-6155-4294-91CC-8E26B4174576}" type="slidenum">
              <a:rPr lang="en-US"/>
              <a:pPr>
                <a:defRPr/>
              </a:pPr>
              <a:t>‹#›</a:t>
            </a:fld>
            <a:endParaRPr lang="en-US"/>
          </a:p>
        </p:txBody>
      </p:sp>
    </p:spTree>
    <p:extLst>
      <p:ext uri="{BB962C8B-B14F-4D97-AF65-F5344CB8AC3E}">
        <p14:creationId xmlns:p14="http://schemas.microsoft.com/office/powerpoint/2010/main" val="24446827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kff.org/infographic/the-requirement-to-buy-coverage-under-the-affordable-care-act/?__hstc=87270983.e68b68b1a9786f3f841889b3362f33de.1387482992302.1395427948844.1395757329518.23&amp;__hssc=87270983.2.1395757329518&amp;__hsfp=3104704325"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www.taxpolicycenter.org/taxfacts/content/pdf/individual_rates.pdf" TargetMode="External"/><Relationship Id="rId4" Type="http://schemas.openxmlformats.org/officeDocument/2006/relationships/hyperlink" Target="https://www.healthcare.gov/what-if-someone-doesnt-have-health-coverage-in-2014/"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kff.org/other/state-indicator/individual-market-rate-restriction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healthcare.gov/glossary/co-payment"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healthcare.gov/glossary/network" TargetMode="External"/><Relationship Id="rId4" Type="http://schemas.openxmlformats.org/officeDocument/2006/relationships/hyperlink" Target="https://www.healthcare.gov/glossary/co-insuranc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endParaRPr lang="en-US" dirty="0" smtClean="0"/>
          </a:p>
        </p:txBody>
      </p:sp>
      <p:sp>
        <p:nvSpPr>
          <p:cNvPr id="21508"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402BE7B2-9731-49D8-99FE-E437C0DC08F1}" type="slidenum">
              <a:rPr lang="en-US" smtClean="0"/>
              <a:pPr eaLnBrk="1" hangingPunct="1"/>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342D0AB5-07B9-46EB-9612-1692C3CB411B}" type="slidenum">
              <a:rPr lang="en-US" altLang="en-US" smtClean="0"/>
              <a:pPr eaLnBrk="1" hangingPunct="1"/>
              <a:t>10</a:t>
            </a:fld>
            <a:endParaRPr lang="en-US" alt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US" altLang="en-US" dirty="0" smtClean="0"/>
              <a:t>Change in any one benefit (i.e. increasing</a:t>
            </a:r>
            <a:r>
              <a:rPr lang="en-US" altLang="en-US" baseline="0" dirty="0" smtClean="0"/>
              <a:t> coinsurance for one benefit service) triggers loss of GF status for entire plan option</a:t>
            </a:r>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E849643D-E58E-40DA-B985-C19F57E43118}" type="slidenum">
              <a:rPr lang="en-US" altLang="en-US" smtClean="0"/>
              <a:pPr eaLnBrk="1" hangingPunct="1"/>
              <a:t>11</a:t>
            </a:fld>
            <a:endParaRPr lang="en-US" alt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US" altLang="en-US" dirty="0" smtClean="0"/>
              <a:t>These</a:t>
            </a:r>
            <a:r>
              <a:rPr lang="en-US" altLang="en-US" baseline="0" dirty="0" smtClean="0"/>
              <a:t> do NOT trigger loss as long as benefits don’t change:</a:t>
            </a:r>
          </a:p>
          <a:p>
            <a:pPr marL="232943" indent="-232943" eaLnBrk="1" hangingPunct="1">
              <a:buFont typeface="+mj-lt"/>
              <a:buAutoNum type="arabicPeriod"/>
            </a:pPr>
            <a:r>
              <a:rPr lang="en-US" altLang="en-US" baseline="0" dirty="0" smtClean="0"/>
              <a:t>Add new family members or employees</a:t>
            </a:r>
          </a:p>
          <a:p>
            <a:pPr marL="232943" indent="-232943" eaLnBrk="1" hangingPunct="1">
              <a:buFont typeface="+mj-lt"/>
              <a:buAutoNum type="arabicPeriod"/>
            </a:pPr>
            <a:r>
              <a:rPr lang="en-US" altLang="en-US" baseline="0" dirty="0" smtClean="0"/>
              <a:t>Switching from insured to self insured</a:t>
            </a:r>
          </a:p>
          <a:p>
            <a:pPr marL="232943" indent="-232943" eaLnBrk="1" hangingPunct="1">
              <a:buFont typeface="+mj-lt"/>
              <a:buAutoNum type="arabicPeriod"/>
            </a:pPr>
            <a:r>
              <a:rPr lang="en-US" altLang="en-US" baseline="0" dirty="0" smtClean="0"/>
              <a:t>Changing TPAs or PBMs</a:t>
            </a:r>
          </a:p>
          <a:p>
            <a:pPr marL="232943" indent="-232943" eaLnBrk="1" hangingPunct="1">
              <a:buFont typeface="+mj-lt"/>
              <a:buAutoNum type="arabicPeriod"/>
            </a:pPr>
            <a:r>
              <a:rPr lang="en-US" altLang="en-US" baseline="0" dirty="0" smtClean="0"/>
              <a:t>Changing plan’s network</a:t>
            </a:r>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53691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Under </a:t>
            </a:r>
            <a:r>
              <a:rPr lang="en-US" dirty="0"/>
              <a:t>the ACA, which affects plan years beginning on or after Jan. 1, 2014, offering incentives for participation is permitted. Affordable Care Act regulations draw a distinction between participatory and health-contingent wellness programs.</a:t>
            </a:r>
          </a:p>
          <a:p>
            <a:endParaRPr lang="en-US" dirty="0"/>
          </a:p>
          <a:p>
            <a:pPr lvl="0"/>
            <a:r>
              <a:rPr lang="en-US" b="1" dirty="0"/>
              <a:t>Participatory </a:t>
            </a:r>
            <a:r>
              <a:rPr lang="en-US" dirty="0"/>
              <a:t>wellness programs do not require employees to satisfy any particular standard related to a health factor in order to receive a reward (such as </a:t>
            </a:r>
            <a:r>
              <a:rPr lang="en-US" b="1" dirty="0" err="1"/>
              <a:t>reimb</a:t>
            </a:r>
            <a:r>
              <a:rPr lang="en-US" b="1" dirty="0"/>
              <a:t>. of gym </a:t>
            </a:r>
            <a:r>
              <a:rPr lang="en-US" b="1" dirty="0" err="1"/>
              <a:t>m’ship</a:t>
            </a:r>
            <a:r>
              <a:rPr lang="en-US" b="1" dirty="0"/>
              <a:t> or filling out an HRA with no further requirement</a:t>
            </a:r>
            <a:r>
              <a:rPr lang="en-US" dirty="0"/>
              <a:t>). </a:t>
            </a:r>
          </a:p>
          <a:p>
            <a:pPr lvl="0"/>
            <a:endParaRPr lang="en-US" dirty="0"/>
          </a:p>
          <a:p>
            <a:pPr lvl="0"/>
            <a:r>
              <a:rPr lang="en-US" b="1" dirty="0"/>
              <a:t>Health-contingent</a:t>
            </a:r>
            <a:r>
              <a:rPr lang="en-US" dirty="0"/>
              <a:t> wellness programs require either that the employee perform an activity related to a health factor in order to obtain a reward (</a:t>
            </a:r>
            <a:r>
              <a:rPr lang="en-US" b="1" dirty="0"/>
              <a:t>activity-only wellness programs – i.e. walking program</a:t>
            </a:r>
            <a:r>
              <a:rPr lang="en-US" dirty="0"/>
              <a:t>) or achieve a specific health outcome in order to obtain a reward (</a:t>
            </a:r>
            <a:r>
              <a:rPr lang="en-US" b="1" dirty="0"/>
              <a:t>outcome-based wellness program – biometric screening with certain levels required</a:t>
            </a:r>
            <a:r>
              <a:rPr lang="en-US" dirty="0"/>
              <a:t>).   *tobacco surcharge with cessation class offered</a:t>
            </a:r>
          </a:p>
          <a:p>
            <a:pPr lvl="0"/>
            <a:endParaRPr lang="en-US" dirty="0"/>
          </a:p>
          <a:p>
            <a:pPr defTabSz="931774">
              <a:defRPr/>
            </a:pPr>
            <a:r>
              <a:rPr lang="en-US" dirty="0"/>
              <a:t>For purposes of the employer penalties, with the exception of wellness programs designed to prevent or reduce tobacco use, both affordability and MV will be determined assuming that the each employee fails to satisfy the requirements of the wellness program. For wellness programs that are designed to reduce or prevent tobacco use, affordability and MV can be determined assuming that each employee satisfies the requirements of the wellness program. </a:t>
            </a:r>
            <a:endParaRPr lang="en-US" i="1" dirty="0" smtClean="0"/>
          </a:p>
          <a:p>
            <a:pPr lvl="0"/>
            <a:endParaRPr lang="en-US" dirty="0"/>
          </a:p>
          <a:p>
            <a:pPr eaLnBrk="1" hangingPunct="1">
              <a:spcBef>
                <a:spcPct val="0"/>
              </a:spcBef>
            </a:pPr>
            <a:endParaRPr lang="en-US" i="1" dirty="0"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D04DE2-90A8-4126-B2D7-2481A0509D5A}" type="slidenum">
              <a:rPr lang="en-US" smtClean="0">
                <a:solidFill>
                  <a:srgbClr val="000000"/>
                </a:solidFill>
                <a:latin typeface="Arial" charset="0"/>
              </a:rPr>
              <a:pPr fontAlgn="base">
                <a:spcBef>
                  <a:spcPct val="0"/>
                </a:spcBef>
                <a:spcAft>
                  <a:spcPct val="0"/>
                </a:spcAft>
              </a:pPr>
              <a:t>13</a:t>
            </a:fld>
            <a:endParaRPr lang="en-US" smtClean="0">
              <a:solidFill>
                <a:srgbClr val="000000"/>
              </a:solidFill>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4C704C2-6155-4294-91CC-8E26B4174576}" type="slidenum">
              <a:rPr lang="en-US" smtClean="0"/>
              <a:pPr>
                <a:defRPr/>
              </a:pPr>
              <a:t>14</a:t>
            </a:fld>
            <a:endParaRPr lang="en-US"/>
          </a:p>
        </p:txBody>
      </p:sp>
    </p:spTree>
    <p:extLst>
      <p:ext uri="{BB962C8B-B14F-4D97-AF65-F5344CB8AC3E}">
        <p14:creationId xmlns:p14="http://schemas.microsoft.com/office/powerpoint/2010/main" val="512880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Health-contingent wellness programs may offer rewards only if five requirements are met:</a:t>
            </a:r>
          </a:p>
          <a:p>
            <a:pPr marL="232943" indent="-232943">
              <a:buFont typeface="+mj-lt"/>
              <a:buAutoNum type="arabicPeriod"/>
            </a:pPr>
            <a:r>
              <a:rPr lang="en-US" dirty="0"/>
              <a:t>Employees must have the opportunity to qualify for the reward at least once per year. </a:t>
            </a:r>
          </a:p>
          <a:p>
            <a:pPr marL="232943" indent="-232943">
              <a:buFont typeface="+mj-lt"/>
              <a:buAutoNum type="arabicPeriod"/>
            </a:pPr>
            <a:r>
              <a:rPr lang="en-US" dirty="0"/>
              <a:t>The maximum permissible reward is </a:t>
            </a:r>
            <a:r>
              <a:rPr lang="en-US" b="1" dirty="0"/>
              <a:t>30%</a:t>
            </a:r>
            <a:r>
              <a:rPr lang="en-US" dirty="0"/>
              <a:t> of the cost of coverage (up to 50% for programs designed to prevent or reduce tobacco use).</a:t>
            </a:r>
          </a:p>
          <a:p>
            <a:pPr marL="232943" indent="-232943">
              <a:buFont typeface="+mj-lt"/>
              <a:buAutoNum type="arabicPeriod"/>
            </a:pPr>
            <a:r>
              <a:rPr lang="en-US" dirty="0"/>
              <a:t>The program must be reasonably designed to promote health or prevent disease.</a:t>
            </a:r>
          </a:p>
          <a:p>
            <a:pPr marL="232943" indent="-232943">
              <a:buFont typeface="+mj-lt"/>
              <a:buAutoNum type="arabicPeriod"/>
            </a:pPr>
            <a:r>
              <a:rPr lang="en-US" dirty="0"/>
              <a:t>All similarly situated individuals must be eligible for the same reward, meaning that individuals must be offered (a) a reasonable alternative standard for obtaining the reward if it is </a:t>
            </a:r>
            <a:r>
              <a:rPr lang="en-US" b="1" dirty="0"/>
              <a:t>medically inadvisable or unreasonably difficult</a:t>
            </a:r>
            <a:r>
              <a:rPr lang="en-US" dirty="0"/>
              <a:t> for medical reasons to satisfy the standard (for </a:t>
            </a:r>
            <a:r>
              <a:rPr lang="en-US" b="1" dirty="0"/>
              <a:t>activity-only</a:t>
            </a:r>
            <a:r>
              <a:rPr lang="en-US" dirty="0"/>
              <a:t> programs), or (b) a reasonable alternative means for obtaining the reward (or a waiver of the applicable standard) if the individual </a:t>
            </a:r>
            <a:r>
              <a:rPr lang="en-US" b="1" dirty="0"/>
              <a:t>does not meet the initial standard</a:t>
            </a:r>
            <a:r>
              <a:rPr lang="en-US" dirty="0"/>
              <a:t> for any reason (for </a:t>
            </a:r>
            <a:r>
              <a:rPr lang="en-US" b="1" dirty="0"/>
              <a:t>outcome-based</a:t>
            </a:r>
            <a:r>
              <a:rPr lang="en-US" dirty="0"/>
              <a:t> programs).</a:t>
            </a:r>
          </a:p>
          <a:p>
            <a:pPr marL="232943" indent="-232943">
              <a:buFont typeface="+mj-lt"/>
              <a:buAutoNum type="arabicPeriod"/>
            </a:pPr>
            <a:r>
              <a:rPr lang="en-US" dirty="0"/>
              <a:t>All plan materials must disclose that a reasonable alternative standard is available. </a:t>
            </a:r>
          </a:p>
          <a:p>
            <a:pPr eaLnBrk="1" hangingPunct="1"/>
            <a:endParaRPr lang="en-US" dirty="0"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F89FA1-C569-4AFF-B94B-49A723D63B7E}" type="slidenum">
              <a:rPr lang="en-US" smtClean="0">
                <a:solidFill>
                  <a:srgbClr val="000000"/>
                </a:solidFill>
                <a:latin typeface="Arial" charset="0"/>
              </a:rPr>
              <a:pPr fontAlgn="base">
                <a:spcBef>
                  <a:spcPct val="0"/>
                </a:spcBef>
                <a:spcAft>
                  <a:spcPct val="0"/>
                </a:spcAft>
              </a:pPr>
              <a:t>15</a:t>
            </a:fld>
            <a:endParaRPr lang="en-US" smtClean="0">
              <a:solidFill>
                <a:srgbClr val="000000"/>
              </a:solidFill>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1" baseline="0" dirty="0" smtClean="0"/>
              <a:t>Individual Mandate</a:t>
            </a:r>
            <a:r>
              <a:rPr lang="en-US" baseline="0" dirty="0" smtClean="0"/>
              <a:t>: have minimum essential coverage or pay an annual penalty</a:t>
            </a:r>
          </a:p>
          <a:p>
            <a:pPr defTabSz="931774">
              <a:defRPr/>
            </a:pPr>
            <a:r>
              <a:rPr lang="en-US" baseline="0" dirty="0" smtClean="0"/>
              <a:t>(then increased by cost of living)  (kids under 18=1/2 amount)</a:t>
            </a:r>
            <a:endParaRPr lang="en-US" dirty="0" smtClean="0"/>
          </a:p>
          <a:p>
            <a:pPr lvl="1"/>
            <a:endParaRPr lang="en-US" dirty="0" smtClean="0"/>
          </a:p>
          <a:p>
            <a:pPr lvl="1"/>
            <a:r>
              <a:rPr lang="en-US" dirty="0" smtClean="0"/>
              <a:t>50%</a:t>
            </a:r>
            <a:r>
              <a:rPr lang="en-US" baseline="0" dirty="0" smtClean="0"/>
              <a:t> of dollar amounts for kids ($47.50, $162.50, $347.50)</a:t>
            </a:r>
            <a:endParaRPr lang="en-US" dirty="0" smtClean="0"/>
          </a:p>
          <a:p>
            <a:pPr lvl="1"/>
            <a:r>
              <a:rPr lang="en-US" dirty="0" smtClean="0"/>
              <a:t>household income above filing threshold </a:t>
            </a:r>
          </a:p>
          <a:p>
            <a:endParaRPr lang="en-US" dirty="0" smtClean="0"/>
          </a:p>
          <a:p>
            <a:r>
              <a:rPr lang="en-US" dirty="0" smtClean="0"/>
              <a:t>Total penalty is capped at national average bronze plan premium on</a:t>
            </a:r>
            <a:r>
              <a:rPr lang="en-US" baseline="0" dirty="0" smtClean="0"/>
              <a:t> exchanges (about $9800)</a:t>
            </a:r>
            <a:endParaRPr lang="en-US" dirty="0" smtClean="0"/>
          </a:p>
          <a:p>
            <a:r>
              <a:rPr lang="en-US" b="1" dirty="0" smtClean="0"/>
              <a:t>Income is defined as total income in excess of the filing threshold ($10,150 single and $20,300 married/joint</a:t>
            </a:r>
            <a:r>
              <a:rPr lang="en-US" b="1" baseline="0" dirty="0" smtClean="0"/>
              <a:t> filing)</a:t>
            </a:r>
            <a:endParaRPr lang="en-US" b="1" dirty="0" smtClean="0"/>
          </a:p>
          <a:p>
            <a:r>
              <a:rPr lang="en-US" dirty="0" smtClean="0"/>
              <a:t>2014 max for family of $285</a:t>
            </a:r>
          </a:p>
          <a:p>
            <a:r>
              <a:rPr lang="en-US" dirty="0" smtClean="0"/>
              <a:t>2015 max for family of $975</a:t>
            </a:r>
          </a:p>
          <a:p>
            <a:r>
              <a:rPr lang="en-US" dirty="0" smtClean="0"/>
              <a:t>2016 max for family of $2085</a:t>
            </a:r>
          </a:p>
          <a:p>
            <a:r>
              <a:rPr lang="en-US" dirty="0" smtClean="0"/>
              <a:t>In 2014, </a:t>
            </a:r>
            <a:r>
              <a:rPr lang="en-US" dirty="0" smtClean="0">
                <a:hlinkClick r:id="rId3"/>
              </a:rPr>
              <a:t>the penalty</a:t>
            </a:r>
            <a:r>
              <a:rPr lang="en-US" dirty="0" smtClean="0"/>
              <a:t> is the greater of a flat $95 per adult and $47.50 per child under age 18, up to a maximum of $285 per family, or 1 percent of your family’s modified adjusted gross income that is over the threshold the requires you to file a tax return. That threshold is $10,150 for an individual, $13,050 for a head of household and $20,300 for a married couple filing jointly.</a:t>
            </a:r>
          </a:p>
          <a:p>
            <a:r>
              <a:rPr lang="en-US" dirty="0" smtClean="0"/>
              <a:t>Next year the penalty increases to $325 per adult or 2 percent of income, and in 2016 it will be the greater of $695 or 2.5 percent of income.</a:t>
            </a:r>
          </a:p>
          <a:p>
            <a:r>
              <a:rPr lang="en-US" dirty="0" smtClean="0">
                <a:hlinkClick r:id="rId4"/>
              </a:rPr>
              <a:t>The $95 penalty</a:t>
            </a:r>
            <a:r>
              <a:rPr lang="en-US" dirty="0" smtClean="0"/>
              <a:t> has gotten a lot of press, but many people will be paying substantially more than that. A single person earning more than $19,650 would not qualify for the $95 penalty ($19,650 - $10,150 = $9,500 x 1% = $95). </a:t>
            </a:r>
            <a:r>
              <a:rPr lang="en-US" dirty="0" smtClean="0">
                <a:hlinkClick r:id="rId5"/>
              </a:rPr>
              <a:t>So the 1 percent penalty</a:t>
            </a:r>
            <a:r>
              <a:rPr lang="en-US" dirty="0" smtClean="0"/>
              <a:t> is the standard that will apply in most cases, say experts. For example, for a single person whose MAGI is $35,000, the penalty would be $249 ($35,000 - $10,150 = $24,850 x 1% = $249). </a:t>
            </a:r>
          </a:p>
          <a:p>
            <a:endParaRPr lang="en-US" dirty="0" smtClean="0"/>
          </a:p>
          <a:p>
            <a:endParaRPr lang="en-US" dirty="0"/>
          </a:p>
        </p:txBody>
      </p:sp>
      <p:sp>
        <p:nvSpPr>
          <p:cNvPr id="4" name="Slide Number Placeholder 3"/>
          <p:cNvSpPr>
            <a:spLocks noGrp="1"/>
          </p:cNvSpPr>
          <p:nvPr>
            <p:ph type="sldNum" sz="quarter" idx="10"/>
          </p:nvPr>
        </p:nvSpPr>
        <p:spPr>
          <a:xfrm>
            <a:off x="3970872" y="8830472"/>
            <a:ext cx="3037945" cy="464345"/>
          </a:xfrm>
          <a:prstGeom prst="rect">
            <a:avLst/>
          </a:prstGeom>
        </p:spPr>
        <p:txBody>
          <a:bodyPr lIns="91249" tIns="45625" rIns="91249" bIns="45625"/>
          <a:lstStyle/>
          <a:p>
            <a:fld id="{A908D7FF-2FB5-402E-B6F1-31E909A9980B}"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302487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Must have MEC (minimum</a:t>
            </a:r>
            <a:r>
              <a:rPr lang="en-US" baseline="0" dirty="0" smtClean="0"/>
              <a:t> essential coverage)</a:t>
            </a:r>
            <a:endParaRPr lang="en-US" dirty="0" smtClean="0"/>
          </a:p>
          <a:p>
            <a:r>
              <a:rPr lang="en-US" dirty="0" smtClean="0"/>
              <a:t>EXEMPTIONS</a:t>
            </a:r>
          </a:p>
          <a:p>
            <a:r>
              <a:rPr lang="en-US" dirty="0" smtClean="0"/>
              <a:t>Coverage gap of 3 months or less</a:t>
            </a:r>
          </a:p>
          <a:p>
            <a:r>
              <a:rPr lang="en-US" dirty="0" smtClean="0"/>
              <a:t>Income so low don’t file taxes</a:t>
            </a:r>
          </a:p>
          <a:p>
            <a:r>
              <a:rPr lang="en-US" dirty="0" smtClean="0"/>
              <a:t>Fall</a:t>
            </a:r>
            <a:r>
              <a:rPr lang="en-US" baseline="0" dirty="0" smtClean="0"/>
              <a:t> into Medicaid expansion gap (if state doesn’t expand)</a:t>
            </a:r>
            <a:endParaRPr lang="en-US" dirty="0" smtClean="0"/>
          </a:p>
          <a:p>
            <a:r>
              <a:rPr lang="en-US" dirty="0" smtClean="0"/>
              <a:t>Other Hardship: </a:t>
            </a:r>
            <a:r>
              <a:rPr lang="en-US" baseline="0" dirty="0" smtClean="0"/>
              <a:t>shut-off notice from utility, death of close family, fire/flood causing substantial damage</a:t>
            </a:r>
            <a:endParaRPr lang="en-US" dirty="0"/>
          </a:p>
        </p:txBody>
      </p:sp>
      <p:sp>
        <p:nvSpPr>
          <p:cNvPr id="4" name="Slide Number Placeholder 3"/>
          <p:cNvSpPr>
            <a:spLocks noGrp="1"/>
          </p:cNvSpPr>
          <p:nvPr>
            <p:ph type="sldNum" sz="quarter" idx="10"/>
          </p:nvPr>
        </p:nvSpPr>
        <p:spPr/>
        <p:txBody>
          <a:bodyPr/>
          <a:lstStyle/>
          <a:p>
            <a:pPr>
              <a:defRPr/>
            </a:pPr>
            <a:fld id="{C4C704C2-6155-4294-91CC-8E26B4174576}" type="slidenum">
              <a:rPr lang="en-US" smtClean="0"/>
              <a:pPr>
                <a:defRPr/>
              </a:pPr>
              <a:t>17</a:t>
            </a:fld>
            <a:endParaRPr lang="en-US"/>
          </a:p>
        </p:txBody>
      </p:sp>
    </p:spTree>
    <p:extLst>
      <p:ext uri="{BB962C8B-B14F-4D97-AF65-F5344CB8AC3E}">
        <p14:creationId xmlns:p14="http://schemas.microsoft.com/office/powerpoint/2010/main" val="4064114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For purposes of aggregating employers, the proposed regulations permit government entities and churches to rely on a reasonable good faith interpretation of the aggregation rules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FTES – counted in determining ALE status but not considered when determining 4980H penalties </a:t>
            </a:r>
            <a:endParaRPr lang="en-US" b="1" dirty="0"/>
          </a:p>
        </p:txBody>
      </p:sp>
      <p:sp>
        <p:nvSpPr>
          <p:cNvPr id="4" name="Slide Number Placeholder 3"/>
          <p:cNvSpPr>
            <a:spLocks noGrp="1"/>
          </p:cNvSpPr>
          <p:nvPr>
            <p:ph type="sldNum" sz="quarter" idx="10"/>
          </p:nvPr>
        </p:nvSpPr>
        <p:spPr/>
        <p:txBody>
          <a:bodyPr/>
          <a:lstStyle/>
          <a:p>
            <a:pPr>
              <a:defRPr/>
            </a:pPr>
            <a:fld id="{C4C704C2-6155-4294-91CC-8E26B4174576}" type="slidenum">
              <a:rPr lang="en-US" smtClean="0"/>
              <a:pPr>
                <a:defRPr/>
              </a:pPr>
              <a:t>18</a:t>
            </a:fld>
            <a:endParaRPr lang="en-US" dirty="0"/>
          </a:p>
        </p:txBody>
      </p:sp>
    </p:spTree>
    <p:extLst>
      <p:ext uri="{BB962C8B-B14F-4D97-AF65-F5344CB8AC3E}">
        <p14:creationId xmlns:p14="http://schemas.microsoft.com/office/powerpoint/2010/main" val="13362809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Delayed until January 2015</a:t>
            </a:r>
          </a:p>
          <a:p>
            <a:endParaRPr lang="en-US" dirty="0"/>
          </a:p>
          <a:p>
            <a:r>
              <a:rPr lang="en-US" dirty="0"/>
              <a:t>Penalty amounts are indexed after 2014 (now 2015?): Per IRC §4980H(c)(5) and ACA §1302(c)(4), the premium adjustment percentage is the national average premium growth rate.</a:t>
            </a:r>
          </a:p>
          <a:p>
            <a:endParaRPr lang="en-US" dirty="0"/>
          </a:p>
          <a:p>
            <a:r>
              <a:rPr lang="en-US" dirty="0"/>
              <a:t>Must offer coverage to at least 70% (</a:t>
            </a:r>
            <a:r>
              <a:rPr lang="en-US" b="1" dirty="0"/>
              <a:t>95% in 2016</a:t>
            </a:r>
            <a:r>
              <a:rPr lang="en-US" dirty="0"/>
              <a:t>) of full-time employees and their dependents (not spouse)</a:t>
            </a:r>
          </a:p>
          <a:p>
            <a:r>
              <a:rPr lang="en-US" dirty="0"/>
              <a:t>**(under b penalty </a:t>
            </a:r>
            <a:r>
              <a:rPr lang="en-US" dirty="0" err="1"/>
              <a:t>emplr</a:t>
            </a:r>
            <a:r>
              <a:rPr lang="en-US" dirty="0"/>
              <a:t> could owe penalty for employee in the 30%/5% of employees not being offered coverage gets a subsidy on exchange or if coverage is unaffordable or not MV)</a:t>
            </a:r>
          </a:p>
          <a:p>
            <a:endParaRPr lang="en-US" dirty="0"/>
          </a:p>
          <a:p>
            <a:r>
              <a:rPr lang="en-US" dirty="0"/>
              <a:t>Affordable=cost of single coverage is no more than 9.5% of employee’s income (household income)</a:t>
            </a:r>
          </a:p>
          <a:p>
            <a:r>
              <a:rPr lang="en-US" dirty="0"/>
              <a:t>3 safe harbors: W-2 wages, employee’s rate of pay or FPL (doesn’t exceed 9.5% of FPL for single)</a:t>
            </a:r>
          </a:p>
          <a:p>
            <a:r>
              <a:rPr lang="en-US" dirty="0"/>
              <a:t>Adequate/minimum value=plan covers 60% of costs</a:t>
            </a:r>
          </a:p>
          <a:p>
            <a:endParaRPr lang="en-US" dirty="0"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A9B95F-5293-484E-9FEF-A9EA20F4A305}" type="slidenum">
              <a:rPr lang="en-US" smtClean="0">
                <a:solidFill>
                  <a:srgbClr val="000000"/>
                </a:solidFill>
                <a:latin typeface="Arial" charset="0"/>
              </a:rPr>
              <a:pPr fontAlgn="base">
                <a:spcBef>
                  <a:spcPct val="0"/>
                </a:spcBef>
                <a:spcAft>
                  <a:spcPct val="0"/>
                </a:spcAft>
              </a:pPr>
              <a:t>19</a:t>
            </a:fld>
            <a:endParaRPr lang="en-US" smtClean="0">
              <a:solidFill>
                <a:srgbClr val="000000"/>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4C704C2-6155-4294-91CC-8E26B4174576}" type="slidenum">
              <a:rPr lang="en-US" smtClean="0"/>
              <a:pPr>
                <a:defRPr/>
              </a:pPr>
              <a:t>2</a:t>
            </a:fld>
            <a:endParaRPr lang="en-US"/>
          </a:p>
        </p:txBody>
      </p:sp>
    </p:spTree>
    <p:extLst>
      <p:ext uri="{BB962C8B-B14F-4D97-AF65-F5344CB8AC3E}">
        <p14:creationId xmlns:p14="http://schemas.microsoft.com/office/powerpoint/2010/main" val="36710046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4C704C2-6155-4294-91CC-8E26B4174576}" type="slidenum">
              <a:rPr lang="en-US" smtClean="0"/>
              <a:pPr>
                <a:defRPr/>
              </a:pPr>
              <a:t>20</a:t>
            </a:fld>
            <a:endParaRPr lang="en-US"/>
          </a:p>
        </p:txBody>
      </p:sp>
    </p:spTree>
    <p:extLst>
      <p:ext uri="{BB962C8B-B14F-4D97-AF65-F5344CB8AC3E}">
        <p14:creationId xmlns:p14="http://schemas.microsoft.com/office/powerpoint/2010/main" val="3271441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Employers with 50 – 99 FTEs delayed until 2016 if they </a:t>
            </a:r>
            <a:r>
              <a:rPr lang="en-US" b="1" dirty="0" smtClean="0"/>
              <a:t>don’t reduce </a:t>
            </a:r>
            <a:r>
              <a:rPr lang="en-US" dirty="0" smtClean="0"/>
              <a:t>the size</a:t>
            </a:r>
            <a:r>
              <a:rPr lang="en-US" baseline="0" dirty="0" smtClean="0"/>
              <a:t> of their workforce or the overall hours of service of their employees btw 2/9/14 and 12/31/14 unless for bona fide business reason and </a:t>
            </a:r>
            <a:r>
              <a:rPr lang="en-US" b="1" baseline="0" dirty="0" smtClean="0"/>
              <a:t>don’t eliminate</a:t>
            </a:r>
            <a:r>
              <a:rPr lang="en-US" baseline="0" dirty="0" smtClean="0"/>
              <a:t> or materially reduce the health coverage offered as of 2/9/14.</a:t>
            </a:r>
          </a:p>
          <a:p>
            <a:endParaRPr lang="en-US" baseline="0" dirty="0" smtClean="0"/>
          </a:p>
          <a:p>
            <a:r>
              <a:rPr lang="en-US" baseline="0" dirty="0" smtClean="0"/>
              <a:t>In 2016: employers with 50+ FTEs, 95% of employees/dependents, penalty (a) get break on first 30 FT </a:t>
            </a:r>
            <a:r>
              <a:rPr lang="en-US" baseline="0" dirty="0" err="1" smtClean="0"/>
              <a:t>emps</a:t>
            </a:r>
            <a:r>
              <a:rPr lang="en-US" baseline="0" dirty="0" smtClean="0"/>
              <a:t>.</a:t>
            </a:r>
          </a:p>
          <a:p>
            <a:endParaRPr lang="en-US" baseline="0" dirty="0" smtClean="0"/>
          </a:p>
          <a:p>
            <a:r>
              <a:rPr lang="en-US" baseline="0" dirty="0" smtClean="0"/>
              <a:t>Applicable large employer (to see if subject to penalty) - look at all employees (PT and seasonal)</a:t>
            </a:r>
          </a:p>
          <a:p>
            <a:r>
              <a:rPr lang="en-US" baseline="0" dirty="0" smtClean="0"/>
              <a:t>Penalty owed – only full-time</a:t>
            </a:r>
          </a:p>
          <a:p>
            <a:endParaRPr lang="en-US" baseline="0" dirty="0" smtClean="0"/>
          </a:p>
          <a:p>
            <a:r>
              <a:rPr lang="en-US" baseline="0" dirty="0" smtClean="0"/>
              <a:t>**penalties only if full-time employee gets subsidized coverage</a:t>
            </a:r>
            <a:endParaRPr lang="en-US" dirty="0"/>
          </a:p>
        </p:txBody>
      </p:sp>
      <p:sp>
        <p:nvSpPr>
          <p:cNvPr id="4" name="Slide Number Placeholder 3"/>
          <p:cNvSpPr>
            <a:spLocks noGrp="1"/>
          </p:cNvSpPr>
          <p:nvPr>
            <p:ph type="sldNum" sz="quarter" idx="10"/>
          </p:nvPr>
        </p:nvSpPr>
        <p:spPr/>
        <p:txBody>
          <a:bodyPr/>
          <a:lstStyle/>
          <a:p>
            <a:pPr>
              <a:defRPr/>
            </a:pPr>
            <a:fld id="{C4C704C2-6155-4294-91CC-8E26B4174576}" type="slidenum">
              <a:rPr lang="en-US" smtClean="0"/>
              <a:pPr>
                <a:defRPr/>
              </a:pPr>
              <a:t>21</a:t>
            </a:fld>
            <a:endParaRPr lang="en-US"/>
          </a:p>
        </p:txBody>
      </p:sp>
    </p:spTree>
    <p:extLst>
      <p:ext uri="{BB962C8B-B14F-4D97-AF65-F5344CB8AC3E}">
        <p14:creationId xmlns:p14="http://schemas.microsoft.com/office/powerpoint/2010/main" val="468072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smtClean="0"/>
              <a:t>Some groups are offered insurance under a union contract, but not subject to employer mandates.  The largest group are spouses – employers must provide employee + child coverage, but they don’t need to cover spouses at all under the ACA.  Certain contracts also allow part-timers or pre-65 retirees into the group plan, possibly under pretty bad cost-sharing arrangements.</a:t>
            </a:r>
          </a:p>
          <a:p>
            <a:endParaRPr lang="en-US" dirty="0" smtClean="0"/>
          </a:p>
          <a:p>
            <a:pPr>
              <a:buNone/>
            </a:pPr>
            <a:r>
              <a:rPr lang="en-US" dirty="0" smtClean="0"/>
              <a:t>We certainly shouldn’t eliminate benefits for these people willy-nilly.  We need to carefully consider if the cost sharing under contract for these people is worse than what people would pay on the exchange, and if plans with comparable benefit levels exist.  For some people, particularly those who are required to pay 50%-100% of the cost to take part, the exchange may be better, but only if we eliminate the contractual obligation to insure these groups.</a:t>
            </a:r>
          </a:p>
          <a:p>
            <a:r>
              <a:rPr lang="en-US" dirty="0" smtClean="0"/>
              <a:t>**remember subsidy eligibility</a:t>
            </a:r>
            <a:r>
              <a:rPr lang="en-US" baseline="0" dirty="0" smtClean="0"/>
              <a:t> is based on </a:t>
            </a:r>
            <a:r>
              <a:rPr lang="en-US" b="1" baseline="0" dirty="0" smtClean="0"/>
              <a:t>household</a:t>
            </a:r>
            <a:r>
              <a:rPr lang="en-US" baseline="0" dirty="0" smtClean="0"/>
              <a:t> income – difficult to determine who will actually qualify for subsidized coverage….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4C704C2-6155-4294-91CC-8E26B4174576}" type="slidenum">
              <a:rPr lang="en-US" smtClean="0"/>
              <a:pPr>
                <a:defRPr/>
              </a:pPr>
              <a:t>22</a:t>
            </a:fld>
            <a:endParaRPr lang="en-US"/>
          </a:p>
        </p:txBody>
      </p:sp>
    </p:spTree>
    <p:extLst>
      <p:ext uri="{BB962C8B-B14F-4D97-AF65-F5344CB8AC3E}">
        <p14:creationId xmlns:p14="http://schemas.microsoft.com/office/powerpoint/2010/main" val="3420861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defTabSz="931774" eaLnBrk="1" hangingPunct="1">
              <a:spcBef>
                <a:spcPct val="0"/>
              </a:spcBef>
              <a:defRPr/>
            </a:pPr>
            <a:r>
              <a:rPr lang="en-US" dirty="0">
                <a:solidFill>
                  <a:prstClr val="black"/>
                </a:solidFill>
              </a:rPr>
              <a:t>Variable hour and Seasonal employees – </a:t>
            </a:r>
          </a:p>
          <a:p>
            <a:pPr defTabSz="931774" eaLnBrk="1" hangingPunct="1">
              <a:spcBef>
                <a:spcPct val="0"/>
              </a:spcBef>
              <a:defRPr/>
            </a:pPr>
            <a:r>
              <a:rPr lang="en-US" dirty="0">
                <a:solidFill>
                  <a:prstClr val="black"/>
                </a:solidFill>
              </a:rPr>
              <a:t>2 measurement methods for determining FT status</a:t>
            </a:r>
          </a:p>
          <a:p>
            <a:pPr marL="174708" indent="-174708" defTabSz="931774" eaLnBrk="1" hangingPunct="1">
              <a:spcBef>
                <a:spcPct val="0"/>
              </a:spcBef>
              <a:buFont typeface="Arial" panose="020B0604020202020204" pitchFamily="34" charset="0"/>
              <a:buChar char="•"/>
              <a:defRPr/>
            </a:pPr>
            <a:r>
              <a:rPr lang="en-US" dirty="0">
                <a:solidFill>
                  <a:prstClr val="black"/>
                </a:solidFill>
              </a:rPr>
              <a:t>Monthly measurement method – counting </a:t>
            </a:r>
            <a:r>
              <a:rPr lang="en-US" dirty="0" err="1">
                <a:solidFill>
                  <a:prstClr val="black"/>
                </a:solidFill>
              </a:rPr>
              <a:t>empls</a:t>
            </a:r>
            <a:r>
              <a:rPr lang="en-US" dirty="0">
                <a:solidFill>
                  <a:prstClr val="black"/>
                </a:solidFill>
              </a:rPr>
              <a:t> hours of svc for each month</a:t>
            </a:r>
          </a:p>
          <a:p>
            <a:pPr marL="174708" indent="-174708" defTabSz="931774" eaLnBrk="1" hangingPunct="1">
              <a:spcBef>
                <a:spcPct val="0"/>
              </a:spcBef>
              <a:buFont typeface="Arial" panose="020B0604020202020204" pitchFamily="34" charset="0"/>
              <a:buChar char="•"/>
              <a:defRPr/>
            </a:pPr>
            <a:r>
              <a:rPr lang="en-US" dirty="0">
                <a:solidFill>
                  <a:prstClr val="black"/>
                </a:solidFill>
              </a:rPr>
              <a:t>Look-back measurement method</a:t>
            </a:r>
          </a:p>
          <a:p>
            <a:pPr defTabSz="931774" eaLnBrk="1" hangingPunct="1">
              <a:spcBef>
                <a:spcPct val="0"/>
              </a:spcBef>
              <a:defRPr/>
            </a:pPr>
            <a:endParaRPr lang="en-US" dirty="0">
              <a:solidFill>
                <a:prstClr val="black"/>
              </a:solidFill>
            </a:endParaRPr>
          </a:p>
          <a:p>
            <a:pPr defTabSz="931774">
              <a:defRPr/>
            </a:pPr>
            <a:r>
              <a:rPr lang="en-US" dirty="0" smtClean="0">
                <a:solidFill>
                  <a:prstClr val="black"/>
                </a:solidFill>
              </a:rPr>
              <a:t>Paid </a:t>
            </a:r>
            <a:r>
              <a:rPr lang="en-US" dirty="0">
                <a:solidFill>
                  <a:prstClr val="black"/>
                </a:solidFill>
              </a:rPr>
              <a:t>hours – vacation, sick, holiday, jury duty, military duty</a:t>
            </a:r>
          </a:p>
          <a:p>
            <a:pPr defTabSz="931774">
              <a:defRPr/>
            </a:pPr>
            <a:endParaRPr lang="en-US" dirty="0">
              <a:solidFill>
                <a:prstClr val="black"/>
              </a:solidFill>
            </a:endParaRPr>
          </a:p>
          <a:p>
            <a:pPr defTabSz="931774">
              <a:defRPr/>
            </a:pPr>
            <a:r>
              <a:rPr lang="en-US" dirty="0">
                <a:solidFill>
                  <a:prstClr val="black"/>
                </a:solidFill>
              </a:rPr>
              <a:t>Employers can use different measurement/stability periods for:</a:t>
            </a:r>
          </a:p>
          <a:p>
            <a:pPr marL="232943" indent="-232943" defTabSz="931774">
              <a:buFont typeface="+mj-lt"/>
              <a:buAutoNum type="arabicPeriod"/>
              <a:defRPr/>
            </a:pPr>
            <a:r>
              <a:rPr lang="en-US" dirty="0">
                <a:solidFill>
                  <a:prstClr val="black"/>
                </a:solidFill>
              </a:rPr>
              <a:t>Each group of CB employees covered by a separate CBA</a:t>
            </a:r>
          </a:p>
          <a:p>
            <a:pPr marL="232943" indent="-232943" defTabSz="931774">
              <a:buFont typeface="+mj-lt"/>
              <a:buAutoNum type="arabicPeriod"/>
              <a:defRPr/>
            </a:pPr>
            <a:r>
              <a:rPr lang="en-US" dirty="0">
                <a:solidFill>
                  <a:prstClr val="black"/>
                </a:solidFill>
              </a:rPr>
              <a:t>CB and non-CB employees</a:t>
            </a:r>
          </a:p>
          <a:p>
            <a:pPr marL="232943" indent="-232943" defTabSz="931774">
              <a:buFont typeface="+mj-lt"/>
              <a:buAutoNum type="arabicPeriod"/>
              <a:defRPr/>
            </a:pPr>
            <a:r>
              <a:rPr lang="en-US" dirty="0">
                <a:solidFill>
                  <a:prstClr val="black"/>
                </a:solidFill>
              </a:rPr>
              <a:t>Salaried employees and hourly employees</a:t>
            </a:r>
          </a:p>
          <a:p>
            <a:pPr marL="232943" indent="-232943" defTabSz="931774">
              <a:buFont typeface="+mj-lt"/>
              <a:buAutoNum type="arabicPeriod"/>
              <a:defRPr/>
            </a:pPr>
            <a:r>
              <a:rPr lang="en-US" dirty="0">
                <a:solidFill>
                  <a:prstClr val="black"/>
                </a:solidFill>
              </a:rPr>
              <a:t>Employees whose primary place of employment are in different states</a:t>
            </a:r>
          </a:p>
          <a:p>
            <a:pPr marL="232943" indent="-232943" defTabSz="931774">
              <a:buFont typeface="+mj-lt"/>
              <a:buAutoNum type="arabicPeriod"/>
              <a:defRPr/>
            </a:pPr>
            <a:endParaRPr lang="en-US" dirty="0">
              <a:solidFill>
                <a:prstClr val="black"/>
              </a:solidFill>
            </a:endParaRPr>
          </a:p>
          <a:p>
            <a:pPr defTabSz="931774">
              <a:defRPr/>
            </a:pPr>
            <a:r>
              <a:rPr lang="en-US" dirty="0">
                <a:solidFill>
                  <a:prstClr val="black"/>
                </a:solidFill>
              </a:rPr>
              <a:t>The regulations include special </a:t>
            </a:r>
            <a:r>
              <a:rPr lang="en-US" dirty="0" smtClean="0">
                <a:solidFill>
                  <a:prstClr val="black"/>
                </a:solidFill>
              </a:rPr>
              <a:t>anti-abuse</a:t>
            </a:r>
            <a:r>
              <a:rPr lang="en-US" baseline="0" dirty="0" smtClean="0">
                <a:solidFill>
                  <a:prstClr val="black"/>
                </a:solidFill>
              </a:rPr>
              <a:t> </a:t>
            </a:r>
            <a:r>
              <a:rPr lang="en-US" dirty="0" smtClean="0">
                <a:solidFill>
                  <a:prstClr val="black"/>
                </a:solidFill>
              </a:rPr>
              <a:t>rules:</a:t>
            </a:r>
            <a:endParaRPr lang="en-US" dirty="0">
              <a:solidFill>
                <a:prstClr val="black"/>
              </a:solidFill>
            </a:endParaRPr>
          </a:p>
          <a:p>
            <a:pPr defTabSz="931774" eaLnBrk="1" hangingPunct="1">
              <a:spcBef>
                <a:spcPct val="0"/>
              </a:spcBef>
              <a:defRPr/>
            </a:pPr>
            <a:r>
              <a:rPr lang="en-US" dirty="0">
                <a:solidFill>
                  <a:prstClr val="black"/>
                </a:solidFill>
              </a:rPr>
              <a:t>Terminated if no work for 13 (26 for education) weeks or more</a:t>
            </a:r>
          </a:p>
          <a:p>
            <a:pPr defTabSz="931774" eaLnBrk="1" hangingPunct="1">
              <a:spcBef>
                <a:spcPct val="0"/>
              </a:spcBef>
              <a:defRPr/>
            </a:pPr>
            <a:r>
              <a:rPr lang="en-US" dirty="0">
                <a:solidFill>
                  <a:prstClr val="black"/>
                </a:solidFill>
              </a:rPr>
              <a:t>Terminated if no hours of work period is longer than the period of prior employment</a:t>
            </a:r>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A89E9E-7CF4-431E-A317-E318B28E9BB3}" type="slidenum">
              <a:rPr lang="en-US">
                <a:solidFill>
                  <a:srgbClr val="000000"/>
                </a:solidFill>
              </a:rPr>
              <a:pPr fontAlgn="base">
                <a:spcBef>
                  <a:spcPct val="0"/>
                </a:spcBef>
                <a:spcAft>
                  <a:spcPct val="0"/>
                </a:spcAft>
                <a:defRPr/>
              </a:pPr>
              <a:t>23</a:t>
            </a:fld>
            <a:endParaRPr lang="en-US">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Account-based healt</a:t>
            </a:r>
            <a:r>
              <a:rPr lang="en-US" baseline="0" dirty="0" smtClean="0"/>
              <a:t>h reimbursement plans are considered “group health plans” (except retiree-only) and are therefore subject to ACA provisions (i.e. no annual limits and preventive health services requirements)</a:t>
            </a:r>
          </a:p>
          <a:p>
            <a:endParaRPr lang="en-US" baseline="0" dirty="0" smtClean="0"/>
          </a:p>
          <a:p>
            <a:r>
              <a:rPr lang="en-US" b="1" baseline="0" dirty="0" smtClean="0"/>
              <a:t>**this guidance on account-based health </a:t>
            </a:r>
            <a:r>
              <a:rPr lang="en-US" b="1" baseline="0" dirty="0" err="1" smtClean="0"/>
              <a:t>reimb</a:t>
            </a:r>
            <a:r>
              <a:rPr lang="en-US" b="1" baseline="0" dirty="0" smtClean="0"/>
              <a:t>. plans does not affect an employer’s ability to help pay for employer-sponsored coverage.  So employee can still pay for employer-sponsored coverage thru 125 plan (including plans purchased on SHOP) </a:t>
            </a:r>
            <a:endParaRPr lang="en-US" b="0" baseline="0" dirty="0" smtClean="0"/>
          </a:p>
          <a:p>
            <a:endParaRPr lang="en-US" sz="1200" b="1" dirty="0" smtClean="0"/>
          </a:p>
          <a:p>
            <a:r>
              <a:rPr lang="en-US" sz="1200" b="0" dirty="0" smtClean="0"/>
              <a:t>#1 – tax favored arrangements</a:t>
            </a:r>
          </a:p>
          <a:p>
            <a:pPr lvl="1">
              <a:buFont typeface="Wingdings" panose="05000000000000000000" pitchFamily="2" charset="2"/>
              <a:buChar char="Ø"/>
            </a:pPr>
            <a:r>
              <a:rPr lang="en-US" altLang="en-US" sz="1200" dirty="0" smtClean="0"/>
              <a:t>stand-alone HRA or payment of premiums through cafeteria plan</a:t>
            </a:r>
          </a:p>
          <a:p>
            <a:pPr lvl="1">
              <a:buFont typeface="Wingdings" panose="05000000000000000000" pitchFamily="2" charset="2"/>
              <a:buChar char="Ø"/>
            </a:pPr>
            <a:r>
              <a:rPr lang="en-US" altLang="en-US" sz="1200" dirty="0" smtClean="0"/>
              <a:t>“retiree only” HRA still permitted but will cause participants to be ineligible for subsidies</a:t>
            </a:r>
          </a:p>
          <a:p>
            <a:pPr lvl="0">
              <a:buFont typeface="Wingdings" panose="05000000000000000000" pitchFamily="2" charset="2"/>
              <a:buNone/>
            </a:pPr>
            <a:r>
              <a:rPr lang="en-US" altLang="en-US" sz="1200" dirty="0" smtClean="0"/>
              <a:t>#2 – integrated with:</a:t>
            </a:r>
          </a:p>
          <a:p>
            <a:pPr marL="800100" marR="0" lvl="1" indent="-342900" algn="l" defTabSz="914400" rtl="0" eaLnBrk="0" fontAlgn="base" latinLnBrk="0" hangingPunct="0">
              <a:lnSpc>
                <a:spcPct val="100000"/>
              </a:lnSpc>
              <a:spcBef>
                <a:spcPct val="30000"/>
              </a:spcBef>
              <a:spcAft>
                <a:spcPct val="0"/>
              </a:spcAft>
              <a:buClrTx/>
              <a:buSzTx/>
              <a:buFont typeface="Wingdings" panose="05000000000000000000" pitchFamily="2" charset="2"/>
              <a:buChar char="Ø"/>
              <a:tabLst/>
              <a:defRPr/>
            </a:pPr>
            <a:r>
              <a:rPr lang="en-US" altLang="en-US" sz="1200" dirty="0" smtClean="0"/>
              <a:t>Including one offered by another employer (spouse)</a:t>
            </a:r>
          </a:p>
          <a:p>
            <a:pPr lvl="0">
              <a:buFont typeface="Wingdings" panose="05000000000000000000" pitchFamily="2" charset="2"/>
              <a:buNone/>
            </a:pPr>
            <a:endParaRPr lang="en-US" altLang="en-US" sz="1200" dirty="0" smtClean="0"/>
          </a:p>
          <a:p>
            <a:endParaRPr lang="en-US" b="1" dirty="0"/>
          </a:p>
        </p:txBody>
      </p:sp>
      <p:sp>
        <p:nvSpPr>
          <p:cNvPr id="4" name="Slide Number Placeholder 3"/>
          <p:cNvSpPr>
            <a:spLocks noGrp="1"/>
          </p:cNvSpPr>
          <p:nvPr>
            <p:ph type="sldNum" sz="quarter" idx="10"/>
          </p:nvPr>
        </p:nvSpPr>
        <p:spPr/>
        <p:txBody>
          <a:bodyPr/>
          <a:lstStyle/>
          <a:p>
            <a:pPr>
              <a:defRPr/>
            </a:pPr>
            <a:fld id="{C4C704C2-6155-4294-91CC-8E26B4174576}" type="slidenum">
              <a:rPr lang="en-US" smtClean="0"/>
              <a:pPr>
                <a:defRPr/>
              </a:pPr>
              <a:t>24</a:t>
            </a:fld>
            <a:endParaRPr lang="en-US"/>
          </a:p>
        </p:txBody>
      </p:sp>
    </p:spTree>
    <p:extLst>
      <p:ext uri="{BB962C8B-B14F-4D97-AF65-F5344CB8AC3E}">
        <p14:creationId xmlns:p14="http://schemas.microsoft.com/office/powerpoint/2010/main" val="26348851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marL="18288" indent="0" eaLnBrk="1" fontAlgn="auto" hangingPunct="1">
              <a:spcAft>
                <a:spcPts val="0"/>
              </a:spcAft>
              <a:buNone/>
              <a:defRPr/>
            </a:pPr>
            <a:r>
              <a:rPr lang="en-US" sz="2600" dirty="0" smtClean="0"/>
              <a:t>Two-fold purpose:</a:t>
            </a:r>
          </a:p>
          <a:p>
            <a:pPr marL="18288" indent="0" eaLnBrk="1" fontAlgn="auto" hangingPunct="1">
              <a:spcAft>
                <a:spcPts val="0"/>
              </a:spcAft>
              <a:buNone/>
              <a:defRPr/>
            </a:pPr>
            <a:endParaRPr lang="en-US" sz="1100" dirty="0" smtClean="0"/>
          </a:p>
          <a:p>
            <a:pPr marL="875538" lvl="1" indent="-457200" eaLnBrk="1" fontAlgn="auto" hangingPunct="1">
              <a:spcAft>
                <a:spcPts val="0"/>
              </a:spcAft>
              <a:buFont typeface="+mj-lt"/>
              <a:buAutoNum type="arabicParenR"/>
              <a:defRPr/>
            </a:pPr>
            <a:r>
              <a:rPr lang="en-US" sz="2200" dirty="0" smtClean="0"/>
              <a:t>help slow health cost growth rate (change consumer behavior)</a:t>
            </a:r>
          </a:p>
          <a:p>
            <a:pPr marL="875538" lvl="1" indent="-457200" eaLnBrk="1" fontAlgn="auto" hangingPunct="1">
              <a:spcAft>
                <a:spcPts val="0"/>
              </a:spcAft>
              <a:buFont typeface="+mj-lt"/>
              <a:buAutoNum type="arabicParenR"/>
              <a:defRPr/>
            </a:pPr>
            <a:endParaRPr lang="en-US" sz="1100" dirty="0" smtClean="0"/>
          </a:p>
          <a:p>
            <a:pPr marL="875538" lvl="1" indent="-457200" eaLnBrk="1" fontAlgn="auto" hangingPunct="1">
              <a:spcAft>
                <a:spcPts val="0"/>
              </a:spcAft>
              <a:buFont typeface="+mj-lt"/>
              <a:buAutoNum type="arabicParenR"/>
              <a:defRPr/>
            </a:pPr>
            <a:r>
              <a:rPr lang="en-US" sz="2200" dirty="0" smtClean="0"/>
              <a:t>help finance coverage expansion (and reduce budget deficit)</a:t>
            </a:r>
          </a:p>
          <a:p>
            <a:pPr eaLnBrk="1" hangingPunct="1">
              <a:spcBef>
                <a:spcPct val="0"/>
              </a:spcBef>
            </a:pPr>
            <a:endParaRPr lang="en-US" dirty="0"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D55109-46D4-4309-9DD3-5F391536CFFB}" type="slidenum">
              <a:rPr lang="en-US">
                <a:solidFill>
                  <a:srgbClr val="000000"/>
                </a:solidFill>
              </a:rPr>
              <a:pPr/>
              <a:t>25</a:t>
            </a:fld>
            <a:endParaRPr lang="en-US">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defTabSz="931774" eaLnBrk="1" hangingPunct="1">
              <a:defRPr/>
            </a:pPr>
            <a:endParaRPr lang="en-US" b="1" dirty="0">
              <a:solidFill>
                <a:prstClr val="black"/>
              </a:solidFill>
            </a:endParaRPr>
          </a:p>
          <a:p>
            <a:pPr defTabSz="931774" eaLnBrk="1" hangingPunct="1">
              <a:defRPr/>
            </a:pPr>
            <a:r>
              <a:rPr lang="en-US" b="1" dirty="0">
                <a:solidFill>
                  <a:prstClr val="black"/>
                </a:solidFill>
              </a:rPr>
              <a:t>55-64/high risk: $11850 and $30950  </a:t>
            </a:r>
            <a:r>
              <a:rPr lang="en-US" dirty="0">
                <a:solidFill>
                  <a:prstClr val="black"/>
                </a:solidFill>
              </a:rPr>
              <a:t>(“in a plan sponsored by an employer the majority of whose employees </a:t>
            </a:r>
            <a:r>
              <a:rPr lang="en-US" dirty="0" smtClean="0">
                <a:solidFill>
                  <a:prstClr val="black"/>
                </a:solidFill>
              </a:rPr>
              <a:t>covered </a:t>
            </a:r>
            <a:r>
              <a:rPr lang="en-US" dirty="0">
                <a:solidFill>
                  <a:prstClr val="black"/>
                </a:solidFill>
              </a:rPr>
              <a:t>by the plan are engaged in a high-risk profession or employed to repair or install electrical or telecomm lines: law </a:t>
            </a:r>
            <a:r>
              <a:rPr lang="en-US" dirty="0" err="1">
                <a:solidFill>
                  <a:prstClr val="black"/>
                </a:solidFill>
              </a:rPr>
              <a:t>enf</a:t>
            </a:r>
            <a:r>
              <a:rPr lang="en-US" dirty="0">
                <a:solidFill>
                  <a:prstClr val="black"/>
                </a:solidFill>
              </a:rPr>
              <a:t>., fire protection, </a:t>
            </a:r>
            <a:r>
              <a:rPr lang="en-US" dirty="0" err="1">
                <a:solidFill>
                  <a:prstClr val="black"/>
                </a:solidFill>
              </a:rPr>
              <a:t>emts</a:t>
            </a:r>
            <a:r>
              <a:rPr lang="en-US" dirty="0">
                <a:solidFill>
                  <a:prstClr val="black"/>
                </a:solidFill>
              </a:rPr>
              <a:t>/first responders, </a:t>
            </a:r>
            <a:r>
              <a:rPr lang="en-US" dirty="0" err="1">
                <a:solidFill>
                  <a:prstClr val="black"/>
                </a:solidFill>
              </a:rPr>
              <a:t>longshore</a:t>
            </a:r>
            <a:r>
              <a:rPr lang="en-US" dirty="0">
                <a:solidFill>
                  <a:prstClr val="black"/>
                </a:solidFill>
              </a:rPr>
              <a:t> work, construction, mining, agriculture (not food processing), forestry, and fishing industries)    and retirees in these positions if 20 </a:t>
            </a:r>
            <a:r>
              <a:rPr lang="en-US" dirty="0" err="1">
                <a:solidFill>
                  <a:prstClr val="black"/>
                </a:solidFill>
              </a:rPr>
              <a:t>yrs</a:t>
            </a:r>
            <a:r>
              <a:rPr lang="en-US" dirty="0">
                <a:solidFill>
                  <a:prstClr val="black"/>
                </a:solidFill>
              </a:rPr>
              <a:t> in job</a:t>
            </a:r>
          </a:p>
          <a:p>
            <a:pPr defTabSz="931774" eaLnBrk="1" hangingPunct="1">
              <a:defRPr/>
            </a:pPr>
            <a:endParaRPr lang="en-US" dirty="0">
              <a:solidFill>
                <a:prstClr val="black"/>
              </a:solidFill>
            </a:endParaRPr>
          </a:p>
          <a:p>
            <a:pPr defTabSz="931774" eaLnBrk="1" hangingPunct="1">
              <a:defRPr/>
            </a:pPr>
            <a:r>
              <a:rPr lang="en-US" dirty="0">
                <a:solidFill>
                  <a:prstClr val="black"/>
                </a:solidFill>
              </a:rPr>
              <a:t>**Still open for interpretation concerning specific jobs included in some of these categories – i.e. fishing industries…</a:t>
            </a:r>
          </a:p>
          <a:p>
            <a:pPr defTabSz="931774" eaLnBrk="1" hangingPunct="1">
              <a:defRPr/>
            </a:pPr>
            <a:endParaRPr lang="en-US" dirty="0" smtClean="0">
              <a:solidFill>
                <a:prstClr val="black"/>
              </a:solidFill>
            </a:endParaRPr>
          </a:p>
          <a:p>
            <a:pPr defTabSz="931774" eaLnBrk="1" hangingPunct="1">
              <a:defRPr/>
            </a:pPr>
            <a:r>
              <a:rPr lang="en-US" dirty="0" smtClean="0">
                <a:solidFill>
                  <a:prstClr val="black"/>
                </a:solidFill>
              </a:rPr>
              <a:t>Demographic</a:t>
            </a:r>
            <a:r>
              <a:rPr lang="en-US" baseline="0" dirty="0" smtClean="0">
                <a:solidFill>
                  <a:prstClr val="black"/>
                </a:solidFill>
              </a:rPr>
              <a:t> Adjustments: compared to FEHBP BC/BS Standard benefit option – priced for age and gender of employer’s workforce</a:t>
            </a:r>
          </a:p>
          <a:p>
            <a:pPr defTabSz="931774" eaLnBrk="1" hangingPunct="1">
              <a:defRPr/>
            </a:pPr>
            <a:r>
              <a:rPr lang="en-US" dirty="0" smtClean="0"/>
              <a:t>Age/gender: if employer’s workforce is </a:t>
            </a:r>
            <a:r>
              <a:rPr lang="en-US" b="1" dirty="0" smtClean="0"/>
              <a:t>older/</a:t>
            </a:r>
            <a:r>
              <a:rPr lang="en-US" b="1" baseline="0" dirty="0" smtClean="0"/>
              <a:t>more female (more expensive)</a:t>
            </a:r>
            <a:r>
              <a:rPr lang="en-US" b="1" dirty="0" smtClean="0"/>
              <a:t>than the national</a:t>
            </a:r>
            <a:r>
              <a:rPr lang="en-US" b="1" baseline="0" dirty="0" smtClean="0"/>
              <a:t> workforce</a:t>
            </a:r>
          </a:p>
          <a:p>
            <a:pPr defTabSz="931774" eaLnBrk="1" hangingPunct="1">
              <a:defRPr/>
            </a:pPr>
            <a:endParaRPr lang="en-US" dirty="0" smtClean="0">
              <a:solidFill>
                <a:prstClr val="black"/>
              </a:solidFill>
            </a:endParaRPr>
          </a:p>
          <a:p>
            <a:pPr defTabSz="931774" eaLnBrk="1" fontAlgn="auto" hangingPunct="1">
              <a:spcBef>
                <a:spcPts val="0"/>
              </a:spcBef>
              <a:spcAft>
                <a:spcPts val="0"/>
              </a:spcAft>
              <a:defRPr/>
            </a:pPr>
            <a:r>
              <a:rPr lang="en-US" dirty="0" smtClean="0">
                <a:effectLst/>
              </a:rPr>
              <a:t>Some high-cost plans are at risk of being taxed as overly generous because they're located in </a:t>
            </a:r>
            <a:r>
              <a:rPr lang="en-US" b="1" dirty="0" smtClean="0">
                <a:effectLst/>
              </a:rPr>
              <a:t>geographic regions</a:t>
            </a:r>
            <a:r>
              <a:rPr lang="en-US" dirty="0" smtClean="0">
                <a:effectLst/>
              </a:rPr>
              <a:t> with higher medical care costs</a:t>
            </a:r>
            <a:r>
              <a:rPr lang="en-US" baseline="0" dirty="0" smtClean="0">
                <a:effectLst/>
              </a:rPr>
              <a:t> – no adjustment here…</a:t>
            </a:r>
            <a:endParaRPr lang="en-US" dirty="0" smtClean="0">
              <a:effectLst/>
            </a:endParaRPr>
          </a:p>
          <a:p>
            <a:pPr defTabSz="931774" eaLnBrk="1" hangingPunct="1">
              <a:defRPr/>
            </a:pPr>
            <a:endParaRPr lang="en-US" baseline="0" dirty="0" smtClean="0">
              <a:solidFill>
                <a:prstClr val="black"/>
              </a:solidFill>
            </a:endParaRPr>
          </a:p>
          <a:p>
            <a:pPr defTabSz="931774" eaLnBrk="1" hangingPunct="1">
              <a:defRPr/>
            </a:pPr>
            <a:endParaRPr lang="en-US" baseline="0" dirty="0" smtClean="0">
              <a:solidFill>
                <a:prstClr val="black"/>
              </a:solidFill>
            </a:endParaRP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D55109-46D4-4309-9DD3-5F391536CFFB}" type="slidenum">
              <a:rPr lang="en-US" smtClean="0">
                <a:solidFill>
                  <a:srgbClr val="000000"/>
                </a:solidFill>
                <a:latin typeface="Arial" charset="0"/>
              </a:rPr>
              <a:pPr fontAlgn="base">
                <a:spcBef>
                  <a:spcPct val="0"/>
                </a:spcBef>
                <a:spcAft>
                  <a:spcPct val="0"/>
                </a:spcAft>
              </a:pPr>
              <a:t>26</a:t>
            </a:fld>
            <a:endParaRPr lang="en-US" smtClean="0">
              <a:solidFill>
                <a:srgbClr val="000000"/>
              </a:solidFill>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marL="18635" eaLnBrk="1" fontAlgn="auto" hangingPunct="1">
              <a:spcAft>
                <a:spcPts val="0"/>
              </a:spcAft>
              <a:defRPr/>
            </a:pPr>
            <a:r>
              <a:rPr lang="en-US" dirty="0"/>
              <a:t>For HSA and MSA contributions - Employer liable as the “insurer”</a:t>
            </a:r>
          </a:p>
          <a:p>
            <a:pPr defTabSz="931774" eaLnBrk="1" hangingPunct="1">
              <a:defRPr/>
            </a:pPr>
            <a:endParaRPr lang="en-US" dirty="0">
              <a:solidFill>
                <a:prstClr val="black"/>
              </a:solidFill>
            </a:endParaRP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D55109-46D4-4309-9DD3-5F391536CFFB}" type="slidenum">
              <a:rPr lang="en-US" smtClean="0">
                <a:solidFill>
                  <a:srgbClr val="000000"/>
                </a:solidFill>
                <a:latin typeface="Arial" charset="0"/>
              </a:rPr>
              <a:pPr fontAlgn="base">
                <a:spcBef>
                  <a:spcPct val="0"/>
                </a:spcBef>
                <a:spcAft>
                  <a:spcPct val="0"/>
                </a:spcAft>
              </a:pPr>
              <a:t>27</a:t>
            </a:fld>
            <a:endParaRPr lang="en-US" smtClean="0">
              <a:solidFill>
                <a:srgbClr val="000000"/>
              </a:solidFill>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dirty="0" smtClean="0"/>
              <a:t>Determining exactly which coverage needs to be accounted for – does “group health plan” (IRC § 5000(b)(1) and “health insurance coverage” (IRC § 9832(b)(1) include wellness plans? Which ones?</a:t>
            </a:r>
          </a:p>
          <a:p>
            <a:endParaRPr lang="en-US" baseline="0" dirty="0" smtClean="0"/>
          </a:p>
          <a:p>
            <a:r>
              <a:rPr lang="en-US" baseline="0" dirty="0" smtClean="0"/>
              <a:t>5000(b)(1)</a:t>
            </a:r>
          </a:p>
          <a:p>
            <a:r>
              <a:rPr lang="en-US" dirty="0" smtClean="0"/>
              <a:t>The term </a:t>
            </a:r>
            <a:r>
              <a:rPr lang="en-US" b="1" dirty="0" smtClean="0"/>
              <a:t>“group health plan” </a:t>
            </a:r>
            <a:r>
              <a:rPr lang="en-US" dirty="0" smtClean="0"/>
              <a:t>means a plan (including a self-insured plan) of, or contributed to by, an employer (including a self-employed person) or employee organization to provide health care (directly or otherwise) to the employees, former employees, the employer, others associated or formerly associated with the employer in a business relationship, or their families.</a:t>
            </a:r>
          </a:p>
          <a:p>
            <a:r>
              <a:rPr lang="en-US" baseline="0" dirty="0" smtClean="0"/>
              <a:t>9832(b)(1)</a:t>
            </a:r>
          </a:p>
          <a:p>
            <a:pPr marL="232943" indent="-232943" defTabSz="931774" eaLnBrk="1" fontAlgn="auto" hangingPunct="1">
              <a:spcBef>
                <a:spcPts val="0"/>
              </a:spcBef>
              <a:spcAft>
                <a:spcPts val="0"/>
              </a:spcAft>
              <a:buFontTx/>
              <a:buAutoNum type="arabicParenBoth"/>
              <a:defRPr/>
            </a:pPr>
            <a:r>
              <a:rPr lang="en-US" b="1" dirty="0" smtClean="0"/>
              <a:t>Health insurance coverage </a:t>
            </a:r>
            <a:r>
              <a:rPr lang="en-US" dirty="0" smtClean="0"/>
              <a:t>the term “health insurance coverage” means benefits consisting of </a:t>
            </a:r>
            <a:r>
              <a:rPr lang="en-US" b="1" dirty="0" smtClean="0"/>
              <a:t>medical care </a:t>
            </a:r>
            <a:r>
              <a:rPr lang="en-US" dirty="0" smtClean="0"/>
              <a:t>(provided directly, through insurance or reimbursement, or otherwise) under any hospital or medical service policy or certificate, hospital or medical service plan contract, or health maintenance organization contract offered by a health insurance issuer.</a:t>
            </a:r>
          </a:p>
        </p:txBody>
      </p:sp>
      <p:sp>
        <p:nvSpPr>
          <p:cNvPr id="4" name="Slide Number Placeholder 3"/>
          <p:cNvSpPr>
            <a:spLocks noGrp="1"/>
          </p:cNvSpPr>
          <p:nvPr>
            <p:ph type="sldNum" sz="quarter" idx="10"/>
          </p:nvPr>
        </p:nvSpPr>
        <p:spPr/>
        <p:txBody>
          <a:bodyPr/>
          <a:lstStyle/>
          <a:p>
            <a:pPr>
              <a:defRPr/>
            </a:pPr>
            <a:fld id="{C4C704C2-6155-4294-91CC-8E26B4174576}" type="slidenum">
              <a:rPr lang="en-US" smtClean="0">
                <a:solidFill>
                  <a:prstClr val="black"/>
                </a:solidFill>
              </a:rPr>
              <a:pPr>
                <a:defRPr/>
              </a:pPr>
              <a:t>28</a:t>
            </a:fld>
            <a:endParaRPr lang="en-US">
              <a:solidFill>
                <a:prstClr val="black"/>
              </a:solidFill>
            </a:endParaRPr>
          </a:p>
        </p:txBody>
      </p:sp>
    </p:spTree>
    <p:extLst>
      <p:ext uri="{BB962C8B-B14F-4D97-AF65-F5344CB8AC3E}">
        <p14:creationId xmlns:p14="http://schemas.microsoft.com/office/powerpoint/2010/main" val="34770572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Some options that may help lower trend and delay impact (some more disagreeable than others):</a:t>
            </a:r>
          </a:p>
          <a:p>
            <a:pPr marL="232943" indent="-232943">
              <a:buFont typeface="+mj-lt"/>
              <a:buAutoNum type="arabicPeriod"/>
            </a:pPr>
            <a:endParaRPr lang="en-US" baseline="0" dirty="0" smtClean="0"/>
          </a:p>
          <a:p>
            <a:r>
              <a:rPr lang="en-US" baseline="0" dirty="0" smtClean="0"/>
              <a:t>*some (better) ideas may actually </a:t>
            </a:r>
            <a:r>
              <a:rPr lang="en-US" dirty="0" smtClean="0"/>
              <a:t>decrease the cost of care, not just move money around </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66108BA-E220-41DA-A843-B5B00E4FB2F3}" type="slidenum">
              <a:rPr lang="en-US" smtClean="0"/>
              <a:t>29</a:t>
            </a:fld>
            <a:endParaRPr lang="en-US"/>
          </a:p>
        </p:txBody>
      </p:sp>
    </p:spTree>
    <p:extLst>
      <p:ext uri="{BB962C8B-B14F-4D97-AF65-F5344CB8AC3E}">
        <p14:creationId xmlns:p14="http://schemas.microsoft.com/office/powerpoint/2010/main" val="2166834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Signed into law</a:t>
            </a:r>
            <a:r>
              <a:rPr lang="en-US" baseline="0" dirty="0" smtClean="0"/>
              <a:t> 3/10/2010 - </a:t>
            </a:r>
            <a:r>
              <a:rPr lang="en-US" dirty="0" smtClean="0"/>
              <a:t>The most significant piece of healthcare legislation since 1964 when Medicaid and Medicare were enacted.</a:t>
            </a:r>
          </a:p>
          <a:p>
            <a:endParaRPr lang="en-US" dirty="0" smtClean="0"/>
          </a:p>
          <a:p>
            <a:endParaRPr lang="en-US" dirty="0" smtClean="0"/>
          </a:p>
          <a:p>
            <a:r>
              <a:rPr lang="en-US" dirty="0" smtClean="0"/>
              <a:t>A lot of news reporting it’s a “job-killer” or wholly</a:t>
            </a:r>
            <a:r>
              <a:rPr lang="en-US" baseline="0" dirty="0" smtClean="0"/>
              <a:t> responsible for some employers dropping coverage</a:t>
            </a:r>
            <a:endParaRPr lang="en-US" dirty="0" smtClean="0"/>
          </a:p>
          <a:p>
            <a:endParaRPr lang="en-US" dirty="0" smtClean="0"/>
          </a:p>
          <a:p>
            <a:r>
              <a:rPr lang="en-US" dirty="0" smtClean="0"/>
              <a:t>Has faced many challenges</a:t>
            </a:r>
            <a:r>
              <a:rPr lang="en-US" baseline="0" dirty="0" smtClean="0"/>
              <a:t> over the past several years including a Supreme Court challenge and 49 votes in the House of Rep. to repeal or defund – most recently a major cause of the federal shutdown</a:t>
            </a:r>
          </a:p>
          <a:p>
            <a:endParaRPr lang="en-US" baseline="0" dirty="0" smtClean="0"/>
          </a:p>
          <a:p>
            <a:r>
              <a:rPr lang="en-US" baseline="0" dirty="0" smtClean="0"/>
              <a:t>Despite these continued challenges, implementation of this historic law continues to move forward.</a:t>
            </a:r>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C4C704C2-6155-4294-91CC-8E26B4174576}" type="slidenum">
              <a:rPr lang="en-US" smtClean="0"/>
              <a:pPr>
                <a:defRPr/>
              </a:pPr>
              <a:t>3</a:t>
            </a:fld>
            <a:endParaRPr lang="en-US"/>
          </a:p>
        </p:txBody>
      </p:sp>
    </p:spTree>
    <p:extLst>
      <p:ext uri="{BB962C8B-B14F-4D97-AF65-F5344CB8AC3E}">
        <p14:creationId xmlns:p14="http://schemas.microsoft.com/office/powerpoint/2010/main" val="15366345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4C704C2-6155-4294-91CC-8E26B4174576}" type="slidenum">
              <a:rPr lang="en-US" smtClean="0"/>
              <a:pPr>
                <a:defRPr/>
              </a:pPr>
              <a:t>30</a:t>
            </a:fld>
            <a:endParaRPr lang="en-US"/>
          </a:p>
        </p:txBody>
      </p:sp>
    </p:spTree>
    <p:extLst>
      <p:ext uri="{BB962C8B-B14F-4D97-AF65-F5344CB8AC3E}">
        <p14:creationId xmlns:p14="http://schemas.microsoft.com/office/powerpoint/2010/main" val="38458320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fund work done by the Patient</a:t>
            </a:r>
            <a:r>
              <a:rPr lang="en-US" baseline="0" dirty="0" smtClean="0"/>
              <a:t> Centered Outcome Research Institute  -  </a:t>
            </a:r>
            <a:r>
              <a:rPr lang="en-US" b="1" baseline="0" dirty="0" smtClean="0"/>
              <a:t>July 31, 2013 first year payments</a:t>
            </a:r>
          </a:p>
          <a:p>
            <a:endParaRPr lang="en-US" b="1" baseline="0" dirty="0" smtClean="0"/>
          </a:p>
          <a:p>
            <a:r>
              <a:rPr lang="en-US" b="1" dirty="0" smtClean="0">
                <a:effectLst/>
              </a:rPr>
              <a:t>Q2. When does the PCORI fee go into effect?</a:t>
            </a:r>
            <a:endParaRPr lang="en-US" dirty="0" smtClean="0">
              <a:effectLst/>
            </a:endParaRPr>
          </a:p>
          <a:p>
            <a:r>
              <a:rPr lang="en-US" dirty="0" smtClean="0">
                <a:effectLst/>
              </a:rPr>
              <a:t>A2. The PCORI fee applies to specified health insurance policies with policy years ending after Sept. 30, 2012, and before Oct.1, 2019, and applicable self-insured health plans with plan years ending after Sept. 30, 2012, and before Oct. 1, 2019. </a:t>
            </a:r>
          </a:p>
          <a:p>
            <a:r>
              <a:rPr lang="en-US" b="1" dirty="0" smtClean="0">
                <a:effectLst/>
              </a:rPr>
              <a:t>Q3. How much is the PCORI fee?</a:t>
            </a:r>
            <a:endParaRPr lang="en-US" dirty="0" smtClean="0">
              <a:effectLst/>
            </a:endParaRPr>
          </a:p>
          <a:p>
            <a:r>
              <a:rPr lang="en-US" dirty="0" smtClean="0">
                <a:effectLst/>
              </a:rPr>
              <a:t>A3. The amount of the PCORI fee is equal to the average number of lives covered during the policy year or plan year multiplied by the applicable dollar amount for the year. For policy and plan years ending after Sept. 30, 2012, and before Oct. 1, 2013, the applicable dollar amount is $1. For policy and plan years ending after Sept. 30, 2013, and before Oct.1, 2014, the applicable dollar amount is $2. For policy and plan years beginning on or after Oct. 1, 2014, and before Oct. 1, 2019, the applicable dollar amount is further adjusted to reflect inflation in National Health Expenditures, as determined by the Secretary of Health and Human Services.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C4C704C2-6155-4294-91CC-8E26B4174576}" type="slidenum">
              <a:rPr lang="en-US" smtClean="0"/>
              <a:pPr>
                <a:defRPr/>
              </a:pPr>
              <a:t>31</a:t>
            </a:fld>
            <a:endParaRPr lang="en-US"/>
          </a:p>
        </p:txBody>
      </p:sp>
    </p:spTree>
    <p:extLst>
      <p:ext uri="{BB962C8B-B14F-4D97-AF65-F5344CB8AC3E}">
        <p14:creationId xmlns:p14="http://schemas.microsoft.com/office/powerpoint/2010/main" val="10675911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Temporary Reinsurance – help stabilize premiums once exchanges are up and</a:t>
            </a:r>
            <a:r>
              <a:rPr lang="en-US" baseline="0" dirty="0" smtClean="0"/>
              <a:t> running (covers even retiree only plans but not stand alone excepted benefit plans)  </a:t>
            </a:r>
          </a:p>
          <a:p>
            <a:r>
              <a:rPr lang="en-US" baseline="0" dirty="0" smtClean="0"/>
              <a:t>Applies to both fully-insured and self-insured plans</a:t>
            </a:r>
          </a:p>
          <a:p>
            <a:r>
              <a:rPr lang="en-US" b="1" dirty="0"/>
              <a:t>**new guidance </a:t>
            </a:r>
            <a:r>
              <a:rPr lang="en-US" dirty="0"/>
              <a:t>came out at end of October – “certain self-fund, self-admin plans” </a:t>
            </a:r>
            <a:r>
              <a:rPr lang="en-US" dirty="0" smtClean="0"/>
              <a:t>exempt </a:t>
            </a:r>
            <a:r>
              <a:rPr lang="en-US" dirty="0"/>
              <a:t>in 2015 and </a:t>
            </a:r>
            <a:r>
              <a:rPr lang="en-US" dirty="0" smtClean="0"/>
              <a:t>2016</a:t>
            </a:r>
          </a:p>
          <a:p>
            <a:endParaRPr lang="en-US" dirty="0"/>
          </a:p>
          <a:p>
            <a:r>
              <a:rPr lang="en-US" dirty="0"/>
              <a:t>**</a:t>
            </a:r>
            <a:r>
              <a:rPr lang="en-US" b="1" dirty="0"/>
              <a:t>2015 benefit year – NPRM has $</a:t>
            </a:r>
            <a:r>
              <a:rPr lang="en-US" b="1" dirty="0" smtClean="0"/>
              <a:t>44/enrollee  ($3.67PMPM)</a:t>
            </a:r>
            <a:endParaRPr lang="en-US" b="1" dirty="0"/>
          </a:p>
          <a:p>
            <a:endParaRPr lang="en-US" dirty="0"/>
          </a:p>
          <a:p>
            <a:r>
              <a:rPr lang="en-US" dirty="0" smtClean="0"/>
              <a:t>The </a:t>
            </a:r>
            <a:r>
              <a:rPr lang="en-US" dirty="0"/>
              <a:t>intent is to spread the financial risk across all issuers to provide greater financial stability. </a:t>
            </a:r>
          </a:p>
        </p:txBody>
      </p:sp>
      <p:sp>
        <p:nvSpPr>
          <p:cNvPr id="4" name="Slide Number Placeholder 3"/>
          <p:cNvSpPr>
            <a:spLocks noGrp="1"/>
          </p:cNvSpPr>
          <p:nvPr>
            <p:ph type="sldNum" sz="quarter" idx="10"/>
          </p:nvPr>
        </p:nvSpPr>
        <p:spPr/>
        <p:txBody>
          <a:bodyPr/>
          <a:lstStyle/>
          <a:p>
            <a:pPr>
              <a:defRPr/>
            </a:pPr>
            <a:fld id="{C4C704C2-6155-4294-91CC-8E26B4174576}" type="slidenum">
              <a:rPr lang="en-US" smtClean="0"/>
              <a:pPr>
                <a:defRPr/>
              </a:pPr>
              <a:t>32</a:t>
            </a:fld>
            <a:endParaRPr lang="en-US"/>
          </a:p>
        </p:txBody>
      </p:sp>
    </p:spTree>
    <p:extLst>
      <p:ext uri="{BB962C8B-B14F-4D97-AF65-F5344CB8AC3E}">
        <p14:creationId xmlns:p14="http://schemas.microsoft.com/office/powerpoint/2010/main" val="14722063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Tax on health insurance companies – </a:t>
            </a:r>
            <a:r>
              <a:rPr lang="en-US" b="1" dirty="0" smtClean="0"/>
              <a:t>doesn’t apply to self-insured</a:t>
            </a:r>
          </a:p>
          <a:p>
            <a:r>
              <a:rPr lang="en-US" baseline="0" dirty="0" smtClean="0"/>
              <a:t>-could increase premiums as much as 3%</a:t>
            </a:r>
          </a:p>
          <a:p>
            <a:endParaRPr lang="en-US" baseline="0" dirty="0" smtClean="0"/>
          </a:p>
          <a:p>
            <a:endParaRPr lang="en-US" dirty="0" smtClean="0"/>
          </a:p>
          <a:p>
            <a:pPr defTabSz="931774">
              <a:defRPr/>
            </a:pPr>
            <a:r>
              <a:rPr lang="en-US" dirty="0"/>
              <a:t>it is allocated proportionately across the insurance industry according to market share (premium revenues).  It increases to $11.3 B for 2015 and 2016, to $13.9 B in 2017 and to $14.3 B in 2018.  For 2019 and beyond, the amount will be equal to the annual fee for the preceding year increased by the rate of premium growth for the preceding year.  The annual fee to be paid by each insurer is determined based on a ratio of the total annual fee to: (1) the sum of the company’s net premiums written in preceding year; against, (2) a similar sum for all covered insurers.  When calculating the fee: the first $25 M of net premiums are not taken into account, 50% of net premiums between $25M and $50M are taken into account, and 100% of net premiums over $50 M are taken into account.</a:t>
            </a:r>
          </a:p>
          <a:p>
            <a:pPr defTabSz="931774">
              <a:defRPr/>
            </a:pPr>
            <a:endParaRPr lang="en-US" dirty="0"/>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C4C704C2-6155-4294-91CC-8E26B4174576}" type="slidenum">
              <a:rPr lang="en-US" smtClean="0"/>
              <a:pPr>
                <a:defRPr/>
              </a:pPr>
              <a:t>33</a:t>
            </a:fld>
            <a:endParaRPr lang="en-US"/>
          </a:p>
        </p:txBody>
      </p:sp>
    </p:spTree>
    <p:extLst>
      <p:ext uri="{BB962C8B-B14F-4D97-AF65-F5344CB8AC3E}">
        <p14:creationId xmlns:p14="http://schemas.microsoft.com/office/powerpoint/2010/main" val="16000318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Make sure data supports the claims</a:t>
            </a:r>
          </a:p>
          <a:p>
            <a:endParaRPr lang="en-US" baseline="0" dirty="0" smtClean="0"/>
          </a:p>
          <a:p>
            <a:r>
              <a:rPr lang="en-US" baseline="0" dirty="0" smtClean="0"/>
              <a:t>ACA Fees – as we went over, there are several fees that will lead to increased premiums (some temporary) – make sure the numbers make sense.  These increases will be on top of the regular health cost inflation. Possibility to negotiate who will pay or how much of it employees will pay.</a:t>
            </a:r>
          </a:p>
          <a:p>
            <a:endParaRPr lang="en-US" baseline="0" dirty="0" smtClean="0"/>
          </a:p>
          <a:p>
            <a:r>
              <a:rPr lang="en-US" baseline="0" dirty="0" smtClean="0"/>
              <a:t>Excise tax- still unknowns since no </a:t>
            </a:r>
            <a:r>
              <a:rPr lang="en-US" baseline="0" dirty="0" err="1" smtClean="0"/>
              <a:t>regs</a:t>
            </a:r>
            <a:r>
              <a:rPr lang="en-US" baseline="0" dirty="0" smtClean="0"/>
              <a:t> yet.  We are pushing for repeal or at least some fixes or tweaks.</a:t>
            </a:r>
          </a:p>
          <a:p>
            <a:endParaRPr lang="en-US" baseline="0" dirty="0" smtClean="0"/>
          </a:p>
          <a:p>
            <a:r>
              <a:rPr lang="en-US" baseline="0" dirty="0" smtClean="0"/>
              <a:t>Be aware of new </a:t>
            </a:r>
            <a:r>
              <a:rPr lang="en-US" b="1" baseline="0" dirty="0" smtClean="0"/>
              <a:t>private</a:t>
            </a:r>
            <a:r>
              <a:rPr lang="en-US" baseline="0" dirty="0" smtClean="0"/>
              <a:t> exchanges being run/open by some of the large consulting firms – Aon, Towers Watson, Mercer, Buck</a:t>
            </a:r>
          </a:p>
          <a:p>
            <a:endParaRPr lang="en-US" dirty="0"/>
          </a:p>
        </p:txBody>
      </p:sp>
      <p:sp>
        <p:nvSpPr>
          <p:cNvPr id="4" name="Slide Number Placeholder 3"/>
          <p:cNvSpPr>
            <a:spLocks noGrp="1"/>
          </p:cNvSpPr>
          <p:nvPr>
            <p:ph type="sldNum" sz="quarter" idx="10"/>
          </p:nvPr>
        </p:nvSpPr>
        <p:spPr/>
        <p:txBody>
          <a:bodyPr/>
          <a:lstStyle/>
          <a:p>
            <a:pPr>
              <a:defRPr/>
            </a:pPr>
            <a:fld id="{C4C704C2-6155-4294-91CC-8E26B4174576}" type="slidenum">
              <a:rPr lang="en-US" smtClean="0"/>
              <a:pPr>
                <a:defRPr/>
              </a:pPr>
              <a:t>34</a:t>
            </a:fld>
            <a:endParaRPr lang="en-US"/>
          </a:p>
        </p:txBody>
      </p:sp>
    </p:spTree>
    <p:extLst>
      <p:ext uri="{BB962C8B-B14F-4D97-AF65-F5344CB8AC3E}">
        <p14:creationId xmlns:p14="http://schemas.microsoft.com/office/powerpoint/2010/main" val="34780162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4C704C2-6155-4294-91CC-8E26B4174576}" type="slidenum">
              <a:rPr lang="en-US" smtClean="0"/>
              <a:pPr>
                <a:defRPr/>
              </a:pPr>
              <a:t>35</a:t>
            </a:fld>
            <a:endParaRPr lang="en-US"/>
          </a:p>
        </p:txBody>
      </p:sp>
    </p:spTree>
    <p:extLst>
      <p:ext uri="{BB962C8B-B14F-4D97-AF65-F5344CB8AC3E}">
        <p14:creationId xmlns:p14="http://schemas.microsoft.com/office/powerpoint/2010/main" val="32958631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17 state-based</a:t>
            </a:r>
            <a:endParaRPr lang="en-US" dirty="0" smtClean="0"/>
          </a:p>
          <a:p>
            <a:r>
              <a:rPr lang="en-US" b="1" dirty="0" smtClean="0"/>
              <a:t>Feds</a:t>
            </a:r>
            <a:r>
              <a:rPr lang="en-US" dirty="0" smtClean="0"/>
              <a:t> running more</a:t>
            </a:r>
            <a:r>
              <a:rPr lang="en-US" baseline="0" dirty="0" smtClean="0"/>
              <a:t> than half (</a:t>
            </a:r>
            <a:r>
              <a:rPr lang="en-US" b="1" baseline="0" dirty="0" smtClean="0"/>
              <a:t>26</a:t>
            </a:r>
            <a:r>
              <a:rPr lang="en-US" baseline="0" dirty="0" smtClean="0"/>
              <a:t>) and joint in 7</a:t>
            </a:r>
          </a:p>
          <a:p>
            <a:endParaRPr lang="en-US" baseline="0" dirty="0" smtClean="0"/>
          </a:p>
          <a:p>
            <a:r>
              <a:rPr lang="en-US" dirty="0" smtClean="0"/>
              <a:t>Per Kaiser Health 4/30/14: Counting Oregon, 35 states will rely on the federal website this fall — far more than envisioned when the law was approved in 2010.</a:t>
            </a:r>
          </a:p>
          <a:p>
            <a:endParaRPr lang="en-US" baseline="0" dirty="0" smtClean="0"/>
          </a:p>
          <a:p>
            <a:r>
              <a:rPr lang="en-US" baseline="0" dirty="0" smtClean="0"/>
              <a:t>(*now can only use 4 factors in rate setting: age 3:1, geography, family size and tobacco use 1.5:1 – community rated)</a:t>
            </a:r>
          </a:p>
          <a:p>
            <a:endParaRPr lang="en-US" baseline="0" dirty="0" smtClean="0"/>
          </a:p>
          <a:p>
            <a:r>
              <a:rPr lang="en-US" dirty="0" smtClean="0">
                <a:effectLst/>
              </a:rPr>
              <a:t>small group – at state option 50 or fewer until 2016 (must be 100 in 2016).</a:t>
            </a:r>
          </a:p>
          <a:p>
            <a:endParaRPr lang="en-US" baseline="0" dirty="0" smtClean="0"/>
          </a:p>
          <a:p>
            <a:r>
              <a:rPr lang="en-US" baseline="0" dirty="0" smtClean="0"/>
              <a:t>Subsidies based on second-lowest cost Silver plan  (health issuers must offer at least a silver and gold option)</a:t>
            </a:r>
          </a:p>
          <a:p>
            <a:endParaRPr lang="en-US" baseline="0" dirty="0" smtClean="0"/>
          </a:p>
          <a:p>
            <a:r>
              <a:rPr lang="en-US" baseline="0" dirty="0" smtClean="0"/>
              <a:t>Catastrophic Plan (lower than bronze) – individuals under 30 </a:t>
            </a:r>
            <a:r>
              <a:rPr lang="en-US" baseline="0" dirty="0" err="1" smtClean="0"/>
              <a:t>yrs</a:t>
            </a:r>
            <a:r>
              <a:rPr lang="en-US" baseline="0" dirty="0" smtClean="0"/>
              <a:t> old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C4C704C2-6155-4294-91CC-8E26B4174576}" type="slidenum">
              <a:rPr lang="en-US" smtClean="0"/>
              <a:pPr>
                <a:defRPr/>
              </a:pPr>
              <a:t>36</a:t>
            </a:fld>
            <a:endParaRPr lang="en-US"/>
          </a:p>
        </p:txBody>
      </p:sp>
    </p:spTree>
    <p:extLst>
      <p:ext uri="{BB962C8B-B14F-4D97-AF65-F5344CB8AC3E}">
        <p14:creationId xmlns:p14="http://schemas.microsoft.com/office/powerpoint/2010/main" val="33345721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8A17CF35-06B8-43AB-9F2F-D37EF9C41C2D}" type="slidenum">
              <a:rPr lang="en-US">
                <a:solidFill>
                  <a:prstClr val="black"/>
                </a:solidFill>
              </a:rPr>
              <a:pPr eaLnBrk="1" hangingPunct="1"/>
              <a:t>38</a:t>
            </a:fld>
            <a:endParaRPr lang="en-US">
              <a:solidFill>
                <a:prstClr val="black"/>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950D54F-4B31-44CE-9CDF-8D9259D280FE}" type="slidenum">
              <a:rPr lang="en-US" smtClean="0">
                <a:solidFill>
                  <a:srgbClr val="000000"/>
                </a:solidFill>
                <a:latin typeface="Arial" charset="0"/>
              </a:rPr>
              <a:pPr fontAlgn="base">
                <a:spcBef>
                  <a:spcPct val="0"/>
                </a:spcBef>
                <a:spcAft>
                  <a:spcPct val="0"/>
                </a:spcAft>
              </a:pPr>
              <a:t>4</a:t>
            </a:fld>
            <a:endParaRPr lang="en-US" smtClean="0">
              <a:solidFill>
                <a:srgbClr val="000000"/>
              </a:solidFill>
              <a:latin typeface="Arial" charset="0"/>
            </a:endParaRPr>
          </a:p>
        </p:txBody>
      </p:sp>
      <p:sp>
        <p:nvSpPr>
          <p:cNvPr id="20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t>Expanding</a:t>
            </a:r>
            <a:r>
              <a:rPr lang="en-US" baseline="0" dirty="0" smtClean="0"/>
              <a:t> access to high-quality, affordable healthcare</a:t>
            </a:r>
            <a:endParaRPr lang="en-US" dirty="0" smtClean="0"/>
          </a:p>
          <a:p>
            <a:pPr eaLnBrk="1" hangingPunct="1"/>
            <a:endParaRPr lang="en-US" dirty="0" smtClean="0"/>
          </a:p>
          <a:p>
            <a:pPr eaLnBrk="1" hangingPunct="1"/>
            <a:r>
              <a:rPr lang="en-US" dirty="0" smtClean="0"/>
              <a:t>The Affordable Care Act has fundamentally changed the market for individual health insurance. In the past, insurers held nearly all the cards. In most states, they could turn applicants for coverage down if they had even minor pre-existing medical conditions. The plans that were offered </a:t>
            </a:r>
            <a:r>
              <a:rPr lang="en-US" dirty="0" smtClean="0">
                <a:hlinkClick r:id="rId3"/>
              </a:rPr>
              <a:t>typically failed to cover common conditions</a:t>
            </a:r>
            <a:r>
              <a:rPr lang="en-US" dirty="0" smtClean="0"/>
              <a:t> such as pregnancy, and insurers generally faced few restrictions on the premiums they charged.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ffectLst/>
              </a:rPr>
              <a:t>Prohibit pre-ex.</a:t>
            </a:r>
            <a:r>
              <a:rPr lang="en-US" baseline="0" dirty="0" smtClean="0">
                <a:effectLst/>
              </a:rPr>
              <a:t> Condition exclusions – asthma, arthritis, cancer, stroke, high </a:t>
            </a:r>
            <a:r>
              <a:rPr lang="en-US" baseline="0" dirty="0" err="1" smtClean="0">
                <a:effectLst/>
              </a:rPr>
              <a:t>bp</a:t>
            </a:r>
            <a:endParaRPr lang="en-US" baseline="0" dirty="0" smtClean="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effectLst/>
              </a:rPr>
              <a:t>MLR</a:t>
            </a:r>
            <a:r>
              <a:rPr lang="en-US" b="1" baseline="0" dirty="0" smtClean="0">
                <a:effectLst/>
              </a:rPr>
              <a:t> </a:t>
            </a:r>
            <a:r>
              <a:rPr lang="en-US" b="0" baseline="0" dirty="0" smtClean="0">
                <a:effectLst/>
              </a:rPr>
              <a:t>– small group 80% and large group 85% of premiums on actual health care</a:t>
            </a:r>
            <a:endParaRPr lang="en-US" b="1" dirty="0" smtClean="0">
              <a:effectLst/>
            </a:endParaRPr>
          </a:p>
          <a:p>
            <a:endParaRPr lang="en-US" dirty="0" smtClean="0">
              <a:effectLst/>
            </a:endParaRPr>
          </a:p>
          <a:p>
            <a:endParaRPr lang="en-US" dirty="0" smtClean="0">
              <a:effectLst/>
            </a:endParaRPr>
          </a:p>
          <a:p>
            <a:endParaRPr lang="en-US" baseline="0" dirty="0"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D33479-12B0-4C3D-849B-12579DF4A39F}" type="slidenum">
              <a:rPr lang="en-US" smtClean="0">
                <a:latin typeface="Arial" charset="0"/>
              </a:rPr>
              <a:pPr fontAlgn="base">
                <a:spcBef>
                  <a:spcPct val="0"/>
                </a:spcBef>
                <a:spcAft>
                  <a:spcPct val="0"/>
                </a:spcAft>
              </a:pPr>
              <a:t>5</a:t>
            </a:fld>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smtClean="0">
                <a:effectLst/>
              </a:rPr>
              <a:t>Patient Protections</a:t>
            </a:r>
          </a:p>
          <a:p>
            <a:r>
              <a:rPr lang="en-US" b="1" dirty="0" smtClean="0">
                <a:effectLst/>
              </a:rPr>
              <a:t>You pick your doctor:</a:t>
            </a:r>
            <a:r>
              <a:rPr lang="en-US" dirty="0" smtClean="0">
                <a:effectLst/>
              </a:rPr>
              <a:t> You can choose any available primary care provider in your insurance plan’s network. You can choose any available network pediatrician as your child’s primary care doctor.</a:t>
            </a:r>
          </a:p>
          <a:p>
            <a:r>
              <a:rPr lang="en-US" b="1" dirty="0" smtClean="0">
                <a:effectLst/>
              </a:rPr>
              <a:t>No referrals needed for OB-GYN services:</a:t>
            </a:r>
            <a:r>
              <a:rPr lang="en-US" dirty="0" smtClean="0">
                <a:effectLst/>
              </a:rPr>
              <a:t> You don’t need to get a referral from a primary care provider before you can get obstetrical or gynecological (OB-GYN) care from a specialist</a:t>
            </a:r>
            <a:r>
              <a:rPr lang="en-US" baseline="0" dirty="0" smtClean="0">
                <a:effectLst/>
              </a:rPr>
              <a:t> – direct access</a:t>
            </a:r>
            <a:endParaRPr lang="en-US" dirty="0" smtClean="0">
              <a:effectLst/>
            </a:endParaRPr>
          </a:p>
          <a:p>
            <a:r>
              <a:rPr lang="en-US" b="1" dirty="0" smtClean="0">
                <a:effectLst/>
              </a:rPr>
              <a:t>Access to out-of-network emergency room services:</a:t>
            </a:r>
            <a:r>
              <a:rPr lang="en-US" dirty="0" smtClean="0">
                <a:effectLst/>
              </a:rPr>
              <a:t> Insurance plans can’t require higher </a:t>
            </a:r>
            <a:r>
              <a:rPr lang="en-US" dirty="0" smtClean="0">
                <a:effectLst/>
                <a:hlinkClick r:id="rId3" action="ppaction://hlinkfile"/>
              </a:rPr>
              <a:t>copayments</a:t>
            </a:r>
            <a:r>
              <a:rPr lang="en-US" dirty="0" smtClean="0">
                <a:effectLst/>
              </a:rPr>
              <a:t> or </a:t>
            </a:r>
            <a:r>
              <a:rPr lang="en-US" dirty="0" smtClean="0">
                <a:effectLst/>
                <a:hlinkClick r:id="rId4" action="ppaction://hlinkfile"/>
              </a:rPr>
              <a:t>coinsurance</a:t>
            </a:r>
            <a:r>
              <a:rPr lang="en-US" dirty="0" smtClean="0">
                <a:effectLst/>
              </a:rPr>
              <a:t> if you get emergency care from an </a:t>
            </a:r>
            <a:r>
              <a:rPr lang="en-US" dirty="0" smtClean="0">
                <a:effectLst/>
                <a:hlinkClick r:id="rId5" action="ppaction://hlinkfile"/>
              </a:rPr>
              <a:t>out-of-network</a:t>
            </a:r>
            <a:r>
              <a:rPr lang="en-US" dirty="0" smtClean="0">
                <a:effectLst/>
              </a:rPr>
              <a:t> hospital. They also can’t require you to get prior approval before getting emergency room services from a provider or hospital outside your plan’s network.</a:t>
            </a:r>
          </a:p>
          <a:p>
            <a:endParaRPr lang="en-US" dirty="0" smtClean="0">
              <a:effectLst/>
            </a:endParaRPr>
          </a:p>
          <a:p>
            <a:r>
              <a:rPr lang="en-US" dirty="0" smtClean="0">
                <a:effectLst/>
              </a:rPr>
              <a:t>HSA</a:t>
            </a:r>
            <a:r>
              <a:rPr lang="en-US" baseline="0" dirty="0" smtClean="0">
                <a:effectLst/>
              </a:rPr>
              <a:t> penalty from 10% to 20%</a:t>
            </a:r>
            <a:endParaRPr lang="en-US" dirty="0" smtClean="0">
              <a:effectLst/>
            </a:endParaRPr>
          </a:p>
          <a:p>
            <a:endParaRPr lang="en-US" dirty="0" smtClean="0">
              <a:effectLst/>
            </a:endParaRPr>
          </a:p>
          <a:p>
            <a:r>
              <a:rPr lang="en-US" dirty="0" smtClean="0">
                <a:effectLst/>
              </a:rPr>
              <a:t>FSA: new option for $500 carryover (still have grace period option of 2.5 months – can’t have both)</a:t>
            </a:r>
          </a:p>
          <a:p>
            <a:pPr eaLnBrk="1" hangingPunct="1"/>
            <a:endParaRPr lang="en-US" dirty="0" smtClean="0"/>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1BC4D1-5CE2-4F3E-9E9B-7DA465BB10A5}" type="slidenum">
              <a:rPr lang="en-US" smtClean="0">
                <a:solidFill>
                  <a:srgbClr val="000000"/>
                </a:solidFill>
                <a:latin typeface="Arial" charset="0"/>
              </a:rPr>
              <a:pPr fontAlgn="base">
                <a:spcBef>
                  <a:spcPct val="0"/>
                </a:spcBef>
                <a:spcAft>
                  <a:spcPct val="0"/>
                </a:spcAft>
              </a:pPr>
              <a:t>6</a:t>
            </a:fld>
            <a:endParaRPr lang="en-US" smtClean="0">
              <a:solidFill>
                <a:srgbClr val="000000"/>
              </a:solidFill>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defRPr/>
            </a:pPr>
            <a:r>
              <a:rPr lang="en-US" dirty="0" smtClean="0"/>
              <a:t>*EHB: non GF, small group and individual</a:t>
            </a:r>
            <a:r>
              <a:rPr lang="en-US" baseline="0" dirty="0" smtClean="0"/>
              <a:t> plans in and outside exchange</a:t>
            </a:r>
          </a:p>
          <a:p>
            <a:pPr eaLnBrk="1" hangingPunct="1">
              <a:defRPr/>
            </a:pPr>
            <a:endParaRPr lang="en-US" baseline="0" dirty="0" smtClean="0"/>
          </a:p>
          <a:p>
            <a:pPr eaLnBrk="1" hangingPunct="1">
              <a:defRPr/>
            </a:pPr>
            <a:r>
              <a:rPr lang="en-US" baseline="0" dirty="0" smtClean="0"/>
              <a:t>*GF plans, self-insured plans and large group plans </a:t>
            </a:r>
            <a:r>
              <a:rPr lang="en-US" b="1" baseline="0" dirty="0" smtClean="0"/>
              <a:t>do not </a:t>
            </a:r>
            <a:r>
              <a:rPr lang="en-US" baseline="0" dirty="0" smtClean="0"/>
              <a:t>have to offer EHB</a:t>
            </a:r>
          </a:p>
          <a:p>
            <a:pPr eaLnBrk="1" hangingPunct="1">
              <a:defRPr/>
            </a:pPr>
            <a:endParaRPr lang="en-US" baseline="0" dirty="0" smtClean="0"/>
          </a:p>
          <a:p>
            <a:pPr eaLnBrk="1" hangingPunct="1">
              <a:defRPr/>
            </a:pPr>
            <a:r>
              <a:rPr lang="en-US" dirty="0" smtClean="0"/>
              <a:t>EHBs must include items and services within at least the following 10 categories: </a:t>
            </a:r>
          </a:p>
          <a:p>
            <a:pPr eaLnBrk="1" hangingPunct="1">
              <a:defRPr/>
            </a:pPr>
            <a:r>
              <a:rPr lang="en-US" dirty="0" smtClean="0"/>
              <a:t>ambulatory patient services; emergency services; </a:t>
            </a:r>
          </a:p>
          <a:p>
            <a:pPr eaLnBrk="1" hangingPunct="1">
              <a:defRPr/>
            </a:pPr>
            <a:r>
              <a:rPr lang="en-US" dirty="0" smtClean="0"/>
              <a:t>hospitalization; maternity and newborn care; </a:t>
            </a:r>
          </a:p>
          <a:p>
            <a:pPr eaLnBrk="1" hangingPunct="1">
              <a:defRPr/>
            </a:pPr>
            <a:r>
              <a:rPr lang="en-US" dirty="0" smtClean="0"/>
              <a:t>mental health and substance use disorder services, including behavioral health treatment; </a:t>
            </a:r>
          </a:p>
          <a:p>
            <a:pPr eaLnBrk="1" hangingPunct="1">
              <a:defRPr/>
            </a:pPr>
            <a:r>
              <a:rPr lang="en-US" dirty="0" smtClean="0"/>
              <a:t>prescription drugs; rehabilitative and </a:t>
            </a:r>
            <a:r>
              <a:rPr lang="en-US" dirty="0" err="1" smtClean="0"/>
              <a:t>habilitative</a:t>
            </a:r>
            <a:r>
              <a:rPr lang="en-US" dirty="0" smtClean="0"/>
              <a:t> services and devices; </a:t>
            </a:r>
          </a:p>
          <a:p>
            <a:pPr eaLnBrk="1" hangingPunct="1">
              <a:defRPr/>
            </a:pPr>
            <a:r>
              <a:rPr lang="en-US" dirty="0" smtClean="0"/>
              <a:t>laboratory services; preventive and wellness services and chronic disease management; </a:t>
            </a:r>
          </a:p>
          <a:p>
            <a:pPr eaLnBrk="1" hangingPunct="1">
              <a:defRPr/>
            </a:pPr>
            <a:r>
              <a:rPr lang="en-US" dirty="0" smtClean="0"/>
              <a:t>and pediatric services, including oral and vision care.</a:t>
            </a:r>
          </a:p>
          <a:p>
            <a:pPr eaLnBrk="1" hangingPunct="1">
              <a:defRPr/>
            </a:pPr>
            <a:endParaRPr lang="en-US" dirty="0" smtClean="0"/>
          </a:p>
          <a:p>
            <a:pPr eaLnBrk="1" hangingPunct="1">
              <a:defRPr/>
            </a:pPr>
            <a:r>
              <a:rPr lang="en-US" dirty="0" smtClean="0"/>
              <a:t>States must decide whether to benchmark their EHB plan to one of ten plans operating in the state or default to the largest small-group plan in the state. </a:t>
            </a:r>
          </a:p>
        </p:txBody>
      </p:sp>
      <p:sp>
        <p:nvSpPr>
          <p:cNvPr id="23556"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0E637928-1E9E-45A8-8ED0-099664A292E0}" type="slidenum">
              <a:rPr lang="en-US" smtClean="0"/>
              <a:pPr eaLnBrk="1" hangingPunct="1"/>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eaLnBrk="1" hangingPunct="1">
              <a:defRPr/>
            </a:pPr>
            <a:endParaRPr lang="en-US" dirty="0" smtClean="0"/>
          </a:p>
        </p:txBody>
      </p:sp>
      <p:sp>
        <p:nvSpPr>
          <p:cNvPr id="4" name="Slide Number Placeholder 3"/>
          <p:cNvSpPr>
            <a:spLocks noGrp="1"/>
          </p:cNvSpPr>
          <p:nvPr>
            <p:ph type="sldNum" sz="quarter" idx="10"/>
          </p:nvPr>
        </p:nvSpPr>
        <p:spPr/>
        <p:txBody>
          <a:bodyPr/>
          <a:lstStyle/>
          <a:p>
            <a:pPr>
              <a:defRPr/>
            </a:pPr>
            <a:fld id="{C4C704C2-6155-4294-91CC-8E26B4174576}" type="slidenum">
              <a:rPr lang="en-US" smtClean="0"/>
              <a:pPr>
                <a:defRPr/>
              </a:pPr>
              <a:t>8</a:t>
            </a:fld>
            <a:endParaRPr lang="en-US"/>
          </a:p>
        </p:txBody>
      </p:sp>
    </p:spTree>
    <p:extLst>
      <p:ext uri="{BB962C8B-B14F-4D97-AF65-F5344CB8AC3E}">
        <p14:creationId xmlns:p14="http://schemas.microsoft.com/office/powerpoint/2010/main" val="1082018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EF24F6BF-8984-4AF5-B91F-E9D6E0D364CE}" type="slidenum">
              <a:rPr lang="en-US" altLang="en-US" smtClean="0"/>
              <a:pPr eaLnBrk="1" hangingPunct="1"/>
              <a:t>9</a:t>
            </a:fld>
            <a:endParaRPr lang="en-US" alt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en-US" altLang="en-US" dirty="0" smtClean="0"/>
              <a:t>*chart showing provisions not applicable to GF plans (free </a:t>
            </a:r>
            <a:r>
              <a:rPr lang="en-US" altLang="en-US" dirty="0" err="1" smtClean="0"/>
              <a:t>prev</a:t>
            </a:r>
            <a:r>
              <a:rPr lang="en-US" altLang="en-US" dirty="0" smtClean="0"/>
              <a:t> care, patient protections</a:t>
            </a:r>
            <a:r>
              <a:rPr lang="en-US" altLang="en-US" baseline="0" dirty="0" smtClean="0"/>
              <a:t> like same ER costs, OOPM like HDHP/HSA plans)</a:t>
            </a:r>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CA47AEAE-66B0-4A15-82BF-772E2248802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B89465D0-596A-49F6-AC3E-73DD85648A9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969DC172-9EA0-4FE8-A377-C7BDAF2BC12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E7CBFE-DC28-43C8-8B87-0A5724E44820}" type="datetimeFigureOut">
              <a:rPr lang="en-US" smtClean="0">
                <a:solidFill>
                  <a:prstClr val="black">
                    <a:tint val="75000"/>
                  </a:prstClr>
                </a:solidFill>
              </a:rPr>
              <a:pPr/>
              <a:t>7/8/2014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CA8E69-1EEF-4239-BCE1-F4DED1A40F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5192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E7CBFE-DC28-43C8-8B87-0A5724E44820}" type="datetimeFigureOut">
              <a:rPr lang="en-US" smtClean="0">
                <a:solidFill>
                  <a:prstClr val="black">
                    <a:tint val="75000"/>
                  </a:prstClr>
                </a:solidFill>
              </a:rPr>
              <a:pPr/>
              <a:t>7/8/2014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CA8E69-1EEF-4239-BCE1-F4DED1A40F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110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E7CBFE-DC28-43C8-8B87-0A5724E44820}" type="datetimeFigureOut">
              <a:rPr lang="en-US" smtClean="0">
                <a:solidFill>
                  <a:prstClr val="black">
                    <a:tint val="75000"/>
                  </a:prstClr>
                </a:solidFill>
              </a:rPr>
              <a:pPr/>
              <a:t>7/8/2014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CA8E69-1EEF-4239-BCE1-F4DED1A40F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6947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E7CBFE-DC28-43C8-8B87-0A5724E44820}" type="datetimeFigureOut">
              <a:rPr lang="en-US" smtClean="0">
                <a:solidFill>
                  <a:prstClr val="black">
                    <a:tint val="75000"/>
                  </a:prstClr>
                </a:solidFill>
              </a:rPr>
              <a:pPr/>
              <a:t>7/8/2014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CA8E69-1EEF-4239-BCE1-F4DED1A40F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7379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E7CBFE-DC28-43C8-8B87-0A5724E44820}" type="datetimeFigureOut">
              <a:rPr lang="en-US" smtClean="0">
                <a:solidFill>
                  <a:prstClr val="black">
                    <a:tint val="75000"/>
                  </a:prstClr>
                </a:solidFill>
              </a:rPr>
              <a:pPr/>
              <a:t>7/8/2014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4CA8E69-1EEF-4239-BCE1-F4DED1A40F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7651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E7CBFE-DC28-43C8-8B87-0A5724E44820}" type="datetimeFigureOut">
              <a:rPr lang="en-US" smtClean="0">
                <a:solidFill>
                  <a:prstClr val="black">
                    <a:tint val="75000"/>
                  </a:prstClr>
                </a:solidFill>
              </a:rPr>
              <a:pPr/>
              <a:t>7/8/2014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4CA8E69-1EEF-4239-BCE1-F4DED1A40F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1678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E7CBFE-DC28-43C8-8B87-0A5724E44820}" type="datetimeFigureOut">
              <a:rPr lang="en-US" smtClean="0">
                <a:solidFill>
                  <a:prstClr val="black">
                    <a:tint val="75000"/>
                  </a:prstClr>
                </a:solidFill>
              </a:rPr>
              <a:pPr/>
              <a:t>7/8/2014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4CA8E69-1EEF-4239-BCE1-F4DED1A40F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8823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E7CBFE-DC28-43C8-8B87-0A5724E44820}" type="datetimeFigureOut">
              <a:rPr lang="en-US" smtClean="0">
                <a:solidFill>
                  <a:prstClr val="black">
                    <a:tint val="75000"/>
                  </a:prstClr>
                </a:solidFill>
              </a:rPr>
              <a:pPr/>
              <a:t>7/8/2014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CA8E69-1EEF-4239-BCE1-F4DED1A40F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3582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71A95332-701D-4A20-B3B5-ECE8FD7981F2}"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E7CBFE-DC28-43C8-8B87-0A5724E44820}" type="datetimeFigureOut">
              <a:rPr lang="en-US" smtClean="0">
                <a:solidFill>
                  <a:prstClr val="black">
                    <a:tint val="75000"/>
                  </a:prstClr>
                </a:solidFill>
              </a:rPr>
              <a:pPr/>
              <a:t>7/8/2014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CA8E69-1EEF-4239-BCE1-F4DED1A40F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9725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E7CBFE-DC28-43C8-8B87-0A5724E44820}" type="datetimeFigureOut">
              <a:rPr lang="en-US" smtClean="0">
                <a:solidFill>
                  <a:prstClr val="black">
                    <a:tint val="75000"/>
                  </a:prstClr>
                </a:solidFill>
              </a:rPr>
              <a:pPr/>
              <a:t>7/8/2014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CA8E69-1EEF-4239-BCE1-F4DED1A40F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8181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E7CBFE-DC28-43C8-8B87-0A5724E44820}" type="datetimeFigureOut">
              <a:rPr lang="en-US" smtClean="0">
                <a:solidFill>
                  <a:prstClr val="black">
                    <a:tint val="75000"/>
                  </a:prstClr>
                </a:solidFill>
              </a:rPr>
              <a:pPr/>
              <a:t>7/8/2014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CA8E69-1EEF-4239-BCE1-F4DED1A40F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9179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E87548FF-1532-4E0C-84E2-62E6877B542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007E81AF-DFC6-444F-A504-D8C5190DB75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24879A99-CE9A-4B14-BFFC-E92A5F076C8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E0DDAA0F-FA7F-496E-88D4-C8FD3A16046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199E2BE5-AD09-4953-B16C-C117061576B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6C90780E-4DA9-4AF5-8AA4-33FF145CD81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7A2C3D21-13B5-440A-961A-1470FDA1A3E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a:srcRect l="50871" t="20958"/>
          <a:stretch>
            <a:fillRect/>
          </a:stretch>
        </p:blipFill>
        <p:spPr bwMode="auto">
          <a:xfrm>
            <a:off x="0" y="0"/>
            <a:ext cx="2281238" cy="1676400"/>
          </a:xfrm>
          <a:prstGeom prst="rect">
            <a:avLst/>
          </a:prstGeom>
          <a:noFill/>
          <a:ln w="9525">
            <a:noFill/>
            <a:miter lim="800000"/>
            <a:headEnd/>
            <a:tailEnd/>
          </a:ln>
        </p:spPr>
      </p:pic>
      <p:sp>
        <p:nvSpPr>
          <p:cNvPr id="1027" name="Rectangle 3"/>
          <p:cNvSpPr>
            <a:spLocks noChangeArrowheads="1"/>
          </p:cNvSpPr>
          <p:nvPr/>
        </p:nvSpPr>
        <p:spPr bwMode="auto">
          <a:xfrm>
            <a:off x="0" y="6629400"/>
            <a:ext cx="9144000" cy="228600"/>
          </a:xfrm>
          <a:prstGeom prst="rect">
            <a:avLst/>
          </a:prstGeom>
          <a:solidFill>
            <a:srgbClr val="00A850"/>
          </a:solidFill>
          <a:ln>
            <a:noFill/>
          </a:ln>
          <a:effectLst/>
          <a:extLst/>
        </p:spPr>
        <p:txBody>
          <a:bodyPr wrap="none" anchor="ctr"/>
          <a:lstStyle/>
          <a:p>
            <a:pPr>
              <a:defRPr/>
            </a:pPr>
            <a:endParaRPr lang="en-US">
              <a:solidFill>
                <a:srgbClr val="000000"/>
              </a:solidFill>
            </a:endParaRPr>
          </a:p>
        </p:txBody>
      </p:sp>
      <p:sp>
        <p:nvSpPr>
          <p:cNvPr id="1028" name="Rectangle 4"/>
          <p:cNvSpPr>
            <a:spLocks noGrp="1" noChangeArrowheads="1"/>
          </p:cNvSpPr>
          <p:nvPr>
            <p:ph type="title"/>
          </p:nvPr>
        </p:nvSpPr>
        <p:spPr bwMode="auto">
          <a:xfrm>
            <a:off x="1905000" y="274638"/>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5"/>
          <p:cNvSpPr>
            <a:spLocks noGrp="1" noChangeArrowheads="1"/>
          </p:cNvSpPr>
          <p:nvPr>
            <p:ph type="body" idx="1"/>
          </p:nvPr>
        </p:nvSpPr>
        <p:spPr bwMode="auto">
          <a:xfrm>
            <a:off x="457200" y="17526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dt" sz="half" idx="2"/>
          </p:nvPr>
        </p:nvSpPr>
        <p:spPr bwMode="auto">
          <a:xfrm>
            <a:off x="457200" y="6619875"/>
            <a:ext cx="2133600" cy="2381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solidFill>
                  <a:srgbClr val="FFFFFF"/>
                </a:solidFill>
                <a:latin typeface="+mn-lt"/>
              </a:defRPr>
            </a:lvl1pPr>
          </a:lstStyle>
          <a:p>
            <a:pPr>
              <a:defRPr/>
            </a:pPr>
            <a:endParaRPr lang="en-US"/>
          </a:p>
        </p:txBody>
      </p:sp>
      <p:sp>
        <p:nvSpPr>
          <p:cNvPr id="4103" name="Rectangle 7"/>
          <p:cNvSpPr>
            <a:spLocks noGrp="1" noChangeArrowheads="1"/>
          </p:cNvSpPr>
          <p:nvPr>
            <p:ph type="ftr" sz="quarter" idx="3"/>
          </p:nvPr>
        </p:nvSpPr>
        <p:spPr bwMode="auto">
          <a:xfrm>
            <a:off x="3124200" y="6610350"/>
            <a:ext cx="2895600" cy="2476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200">
                <a:solidFill>
                  <a:srgbClr val="FFFFFF"/>
                </a:solidFill>
                <a:latin typeface="+mn-lt"/>
              </a:defRPr>
            </a:lvl1pPr>
          </a:lstStyle>
          <a:p>
            <a:pPr>
              <a:defRPr/>
            </a:pPr>
            <a:endParaRPr lang="en-US"/>
          </a:p>
        </p:txBody>
      </p:sp>
      <p:sp>
        <p:nvSpPr>
          <p:cNvPr id="4104" name="Rectangle 8"/>
          <p:cNvSpPr>
            <a:spLocks noGrp="1" noChangeArrowheads="1"/>
          </p:cNvSpPr>
          <p:nvPr>
            <p:ph type="sldNum" sz="quarter" idx="4"/>
          </p:nvPr>
        </p:nvSpPr>
        <p:spPr bwMode="auto">
          <a:xfrm>
            <a:off x="6553200" y="6610350"/>
            <a:ext cx="2133600" cy="2476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solidFill>
                  <a:srgbClr val="FFFFFF"/>
                </a:solidFill>
                <a:latin typeface="+mn-lt"/>
              </a:defRPr>
            </a:lvl1pPr>
          </a:lstStyle>
          <a:p>
            <a:pPr>
              <a:defRPr/>
            </a:pPr>
            <a:fld id="{27582F94-9A2D-4832-8E6E-D3468ED4E781}" type="slidenum">
              <a:rPr lang="en-US"/>
              <a:pPr>
                <a:defRPr/>
              </a:pPr>
              <a:t>‹#›</a:t>
            </a:fld>
            <a:endParaRPr lang="en-US"/>
          </a:p>
        </p:txBody>
      </p:sp>
      <p:pic>
        <p:nvPicPr>
          <p:cNvPr id="1033" name="Picture 9"/>
          <p:cNvPicPr>
            <a:picLocks noChangeAspect="1" noChangeArrowheads="1"/>
          </p:cNvPicPr>
          <p:nvPr/>
        </p:nvPicPr>
        <p:blipFill>
          <a:blip r:embed="rId14"/>
          <a:srcRect/>
          <a:stretch>
            <a:fillRect/>
          </a:stretch>
        </p:blipFill>
        <p:spPr bwMode="auto">
          <a:xfrm>
            <a:off x="7245350" y="6159500"/>
            <a:ext cx="1517650" cy="3937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ill Sans MT" pitchFamily="34" charset="0"/>
        </a:defRPr>
      </a:lvl2pPr>
      <a:lvl3pPr algn="l" rtl="0" eaLnBrk="0" fontAlgn="base" hangingPunct="0">
        <a:spcBef>
          <a:spcPct val="0"/>
        </a:spcBef>
        <a:spcAft>
          <a:spcPct val="0"/>
        </a:spcAft>
        <a:defRPr sz="4000">
          <a:solidFill>
            <a:schemeClr val="tx2"/>
          </a:solidFill>
          <a:latin typeface="Gill Sans MT" pitchFamily="34" charset="0"/>
        </a:defRPr>
      </a:lvl3pPr>
      <a:lvl4pPr algn="l" rtl="0" eaLnBrk="0" fontAlgn="base" hangingPunct="0">
        <a:spcBef>
          <a:spcPct val="0"/>
        </a:spcBef>
        <a:spcAft>
          <a:spcPct val="0"/>
        </a:spcAft>
        <a:defRPr sz="4000">
          <a:solidFill>
            <a:schemeClr val="tx2"/>
          </a:solidFill>
          <a:latin typeface="Gill Sans MT" pitchFamily="34" charset="0"/>
        </a:defRPr>
      </a:lvl4pPr>
      <a:lvl5pPr algn="l" rtl="0" eaLnBrk="0" fontAlgn="base" hangingPunct="0">
        <a:spcBef>
          <a:spcPct val="0"/>
        </a:spcBef>
        <a:spcAft>
          <a:spcPct val="0"/>
        </a:spcAft>
        <a:defRPr sz="4000">
          <a:solidFill>
            <a:schemeClr val="tx2"/>
          </a:solidFill>
          <a:latin typeface="Gill Sans MT" pitchFamily="34" charset="0"/>
        </a:defRPr>
      </a:lvl5pPr>
      <a:lvl6pPr marL="457200" algn="l" rtl="0" fontAlgn="base">
        <a:spcBef>
          <a:spcPct val="0"/>
        </a:spcBef>
        <a:spcAft>
          <a:spcPct val="0"/>
        </a:spcAft>
        <a:defRPr sz="4000">
          <a:solidFill>
            <a:schemeClr val="tx2"/>
          </a:solidFill>
          <a:latin typeface="Gill Sans MT" pitchFamily="34" charset="0"/>
        </a:defRPr>
      </a:lvl6pPr>
      <a:lvl7pPr marL="914400" algn="l" rtl="0" fontAlgn="base">
        <a:spcBef>
          <a:spcPct val="0"/>
        </a:spcBef>
        <a:spcAft>
          <a:spcPct val="0"/>
        </a:spcAft>
        <a:defRPr sz="4000">
          <a:solidFill>
            <a:schemeClr val="tx2"/>
          </a:solidFill>
          <a:latin typeface="Gill Sans MT" pitchFamily="34" charset="0"/>
        </a:defRPr>
      </a:lvl7pPr>
      <a:lvl8pPr marL="1371600" algn="l" rtl="0" fontAlgn="base">
        <a:spcBef>
          <a:spcPct val="0"/>
        </a:spcBef>
        <a:spcAft>
          <a:spcPct val="0"/>
        </a:spcAft>
        <a:defRPr sz="4000">
          <a:solidFill>
            <a:schemeClr val="tx2"/>
          </a:solidFill>
          <a:latin typeface="Gill Sans MT" pitchFamily="34" charset="0"/>
        </a:defRPr>
      </a:lvl8pPr>
      <a:lvl9pPr marL="1828800" algn="l" rtl="0" fontAlgn="base">
        <a:spcBef>
          <a:spcPct val="0"/>
        </a:spcBef>
        <a:spcAft>
          <a:spcPct val="0"/>
        </a:spcAft>
        <a:defRPr sz="4000">
          <a:solidFill>
            <a:schemeClr val="tx2"/>
          </a:solidFill>
          <a:latin typeface="Gill Sans MT"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FE7CBFE-DC28-43C8-8B87-0A5724E44820}" type="datetimeFigureOut">
              <a:rPr lang="en-US" smtClean="0">
                <a:solidFill>
                  <a:prstClr val="black">
                    <a:tint val="75000"/>
                  </a:prstClr>
                </a:solidFill>
                <a:latin typeface="Calibri"/>
              </a:rPr>
              <a:pPr fontAlgn="auto">
                <a:spcBef>
                  <a:spcPts val="0"/>
                </a:spcBef>
                <a:spcAft>
                  <a:spcPts val="0"/>
                </a:spcAft>
              </a:pPr>
              <a:t>7/8/2014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4CA8E69-1EEF-4239-BCE1-F4DED1A40F0C}"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1443978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hyperlink" Target="http://www.afscme.org/healthcare"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www.irs.gov/uac/Affordable-Care-Act-Tax-Provisions-Home" TargetMode="External"/><Relationship Id="rId5" Type="http://schemas.openxmlformats.org/officeDocument/2006/relationships/hyperlink" Target="http://www.dol.gov/ebsa/healthreform" TargetMode="External"/><Relationship Id="rId4" Type="http://schemas.openxmlformats.org/officeDocument/2006/relationships/hyperlink" Target="http://www.healthcare.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1"/>
          <p:cNvSpPr>
            <a:spLocks noGrp="1"/>
          </p:cNvSpPr>
          <p:nvPr>
            <p:ph type="ctrTitle"/>
          </p:nvPr>
        </p:nvSpPr>
        <p:spPr>
          <a:xfrm>
            <a:off x="685800" y="1447800"/>
            <a:ext cx="7772400" cy="3886200"/>
          </a:xfrm>
        </p:spPr>
        <p:txBody>
          <a:bodyPr/>
          <a:lstStyle/>
          <a:p>
            <a:pPr algn="ctr" eaLnBrk="1" hangingPunct="1"/>
            <a:r>
              <a:rPr lang="en-US" b="1" dirty="0" smtClean="0"/>
              <a:t>The Affordable Care Act and Health Benefits:</a:t>
            </a:r>
            <a:br>
              <a:rPr lang="en-US" b="1" dirty="0" smtClean="0"/>
            </a:br>
            <a:r>
              <a:rPr lang="en-US" b="1" dirty="0" smtClean="0"/>
              <a:t>What </a:t>
            </a:r>
            <a:r>
              <a:rPr lang="en-US" b="1" dirty="0"/>
              <a:t>Y</a:t>
            </a:r>
            <a:r>
              <a:rPr lang="en-US" b="1" dirty="0" smtClean="0"/>
              <a:t>ou </a:t>
            </a:r>
            <a:r>
              <a:rPr lang="en-US" b="1" dirty="0"/>
              <a:t>N</a:t>
            </a:r>
            <a:r>
              <a:rPr lang="en-US" b="1" dirty="0" smtClean="0"/>
              <a:t>eed to Know</a:t>
            </a:r>
            <a:br>
              <a:rPr lang="en-US" b="1" dirty="0" smtClean="0"/>
            </a:br>
            <a:r>
              <a:rPr lang="en-US" dirty="0" smtClean="0"/>
              <a:t/>
            </a:r>
            <a:br>
              <a:rPr lang="en-US" dirty="0" smtClean="0"/>
            </a:br>
            <a:r>
              <a:rPr lang="en-US" dirty="0" smtClean="0"/>
              <a:t>	</a:t>
            </a:r>
            <a:r>
              <a:rPr lang="en-US" sz="2000" dirty="0" smtClean="0"/>
              <a:t>		</a:t>
            </a:r>
            <a:endParaRPr lang="en-US" dirty="0" smtClean="0"/>
          </a:p>
        </p:txBody>
      </p:sp>
      <p:sp>
        <p:nvSpPr>
          <p:cNvPr id="2051" name="Subtitle 1"/>
          <p:cNvSpPr>
            <a:spLocks noGrp="1"/>
          </p:cNvSpPr>
          <p:nvPr>
            <p:ph type="subTitle" idx="1"/>
          </p:nvPr>
        </p:nvSpPr>
        <p:spPr>
          <a:xfrm>
            <a:off x="2133600" y="4419600"/>
            <a:ext cx="6400800" cy="1219200"/>
          </a:xfrm>
        </p:spPr>
        <p:txBody>
          <a:bodyPr/>
          <a:lstStyle/>
          <a:p>
            <a:pPr algn="r" eaLnBrk="1" hangingPunct="1"/>
            <a:r>
              <a:rPr lang="en-US" sz="2200" dirty="0" smtClean="0"/>
              <a:t>AFSCME International Convention, Chicago, IL</a:t>
            </a:r>
          </a:p>
          <a:p>
            <a:pPr algn="r" eaLnBrk="1" hangingPunct="1"/>
            <a:r>
              <a:rPr lang="en-US" sz="2200" dirty="0" smtClean="0"/>
              <a:t>July 15, 2014</a:t>
            </a:r>
          </a:p>
          <a:p>
            <a:pPr algn="r" eaLnBrk="1" hangingPunct="1"/>
            <a:r>
              <a:rPr lang="en-US" sz="2200" dirty="0" smtClean="0"/>
              <a:t>Mary Meeker and Sally Tyler</a:t>
            </a:r>
          </a:p>
          <a:p>
            <a:pPr algn="r" eaLnBrk="1" hangingPunct="1"/>
            <a:r>
              <a:rPr lang="en-US" sz="2200" dirty="0" smtClean="0"/>
              <a:t> AFSCME Research Department</a:t>
            </a:r>
          </a:p>
        </p:txBody>
      </p:sp>
    </p:spTree>
    <p:extLst>
      <p:ext uri="{BB962C8B-B14F-4D97-AF65-F5344CB8AC3E}">
        <p14:creationId xmlns:p14="http://schemas.microsoft.com/office/powerpoint/2010/main" val="8418409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t>Losing Grandfathered Status</a:t>
            </a:r>
          </a:p>
        </p:txBody>
      </p:sp>
      <p:sp>
        <p:nvSpPr>
          <p:cNvPr id="8195" name="Rectangle 3"/>
          <p:cNvSpPr>
            <a:spLocks noGrp="1" noChangeArrowheads="1"/>
          </p:cNvSpPr>
          <p:nvPr>
            <p:ph type="body" idx="1"/>
          </p:nvPr>
        </p:nvSpPr>
        <p:spPr/>
        <p:txBody>
          <a:bodyPr/>
          <a:lstStyle/>
          <a:p>
            <a:pPr eaLnBrk="1" hangingPunct="1"/>
            <a:r>
              <a:rPr lang="en-US" altLang="en-US" sz="2400" dirty="0" smtClean="0"/>
              <a:t>Elimination of all or substantially all benefits to diagnose or treat a particular condition</a:t>
            </a:r>
            <a:r>
              <a:rPr lang="en-US" altLang="en-US" sz="2400" dirty="0"/>
              <a:t>;</a:t>
            </a:r>
            <a:endParaRPr lang="en-US" altLang="en-US" sz="2400" dirty="0" smtClean="0"/>
          </a:p>
          <a:p>
            <a:pPr marL="0" indent="0" eaLnBrk="1" hangingPunct="1">
              <a:buNone/>
            </a:pPr>
            <a:endParaRPr lang="en-US" altLang="en-US" sz="2400" dirty="0" smtClean="0"/>
          </a:p>
          <a:p>
            <a:pPr eaLnBrk="1" hangingPunct="1"/>
            <a:r>
              <a:rPr lang="en-US" altLang="en-US" sz="2400" dirty="0" smtClean="0"/>
              <a:t>Any increase in a percentage cost-sharing requirement (coinsurance); </a:t>
            </a:r>
          </a:p>
          <a:p>
            <a:pPr marL="0" indent="0" eaLnBrk="1" hangingPunct="1">
              <a:buNone/>
            </a:pPr>
            <a:endParaRPr lang="en-US" altLang="en-US" sz="2400" dirty="0" smtClean="0"/>
          </a:p>
          <a:p>
            <a:pPr eaLnBrk="1" hangingPunct="1"/>
            <a:r>
              <a:rPr lang="en-US" altLang="en-US" sz="2400" dirty="0" smtClean="0"/>
              <a:t>Any increase in fixed-dollar cost-sharing (e.g. deductibles, out-of-pocket expenses – not copayments) in excess of the rate of medical inflation since March 23, 2010, plus 15%</a:t>
            </a:r>
            <a:r>
              <a:rPr lang="en-US" altLang="en-US" sz="2400" b="1" dirty="0"/>
              <a:t>;</a:t>
            </a:r>
            <a:endParaRPr lang="en-US" altLang="en-US" sz="2400" b="1" dirty="0" smtClean="0"/>
          </a:p>
          <a:p>
            <a:pPr eaLnBrk="1" hangingPunct="1">
              <a:buFontTx/>
              <a:buNone/>
            </a:pPr>
            <a:endParaRPr lang="en-US" altLang="en-US" sz="2400" dirty="0" smtClean="0"/>
          </a:p>
          <a:p>
            <a:pPr eaLnBrk="1" hangingPunct="1"/>
            <a:endParaRPr lang="en-US" altLang="en-US" sz="2400" dirty="0" smtClean="0"/>
          </a:p>
          <a:p>
            <a:pPr eaLnBrk="1" hangingPunct="1"/>
            <a:endParaRPr lang="en-US" altLang="en-US" sz="2400" dirty="0" smtClean="0"/>
          </a:p>
          <a:p>
            <a:pPr eaLnBrk="1" hangingPunct="1"/>
            <a:endParaRPr lang="en-US" altLang="en-US" sz="2400" dirty="0" smtClean="0"/>
          </a:p>
        </p:txBody>
      </p:sp>
    </p:spTree>
    <p:extLst>
      <p:ext uri="{BB962C8B-B14F-4D97-AF65-F5344CB8AC3E}">
        <p14:creationId xmlns:p14="http://schemas.microsoft.com/office/powerpoint/2010/main" val="2853283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dirty="0" smtClean="0"/>
              <a:t>Losing Grandfathered Status</a:t>
            </a:r>
          </a:p>
        </p:txBody>
      </p:sp>
      <p:sp>
        <p:nvSpPr>
          <p:cNvPr id="9219" name="Rectangle 3"/>
          <p:cNvSpPr>
            <a:spLocks noGrp="1" noChangeArrowheads="1"/>
          </p:cNvSpPr>
          <p:nvPr>
            <p:ph type="body" idx="1"/>
          </p:nvPr>
        </p:nvSpPr>
        <p:spPr/>
        <p:txBody>
          <a:bodyPr/>
          <a:lstStyle/>
          <a:p>
            <a:pPr eaLnBrk="1" hangingPunct="1"/>
            <a:r>
              <a:rPr lang="en-US" altLang="en-US" dirty="0"/>
              <a:t>Any increase in copayments in excess of the greater of a) the rate of medical inflation, plus </a:t>
            </a:r>
            <a:r>
              <a:rPr lang="en-US" altLang="en-US" dirty="0" smtClean="0"/>
              <a:t>15%, </a:t>
            </a:r>
            <a:r>
              <a:rPr lang="en-US" altLang="en-US" dirty="0"/>
              <a:t>or b) $5.00, increased by medical </a:t>
            </a:r>
            <a:r>
              <a:rPr lang="en-US" altLang="en-US" dirty="0" smtClean="0"/>
              <a:t>inflation;</a:t>
            </a:r>
            <a:endParaRPr lang="en-US" altLang="en-US" dirty="0"/>
          </a:p>
          <a:p>
            <a:pPr eaLnBrk="1" hangingPunct="1"/>
            <a:endParaRPr lang="en-US" altLang="en-US" dirty="0" smtClean="0"/>
          </a:p>
          <a:p>
            <a:pPr eaLnBrk="1" hangingPunct="1"/>
            <a:r>
              <a:rPr lang="en-US" altLang="en-US" dirty="0" smtClean="0"/>
              <a:t>Any decrease in the employer contribution towards the cost of any tier of coverage by more than 5% of the contribution rate in effect on March 23, 2010 (measured for each coverage tier). </a:t>
            </a:r>
          </a:p>
          <a:p>
            <a:pPr marL="0" indent="0" eaLnBrk="1" hangingPunct="1">
              <a:buNone/>
            </a:pPr>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4033355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304800"/>
            <a:ext cx="7757652" cy="1066800"/>
          </a:xfrm>
        </p:spPr>
        <p:txBody>
          <a:bodyPr>
            <a:normAutofit fontScale="90000"/>
          </a:bodyPr>
          <a:lstStyle/>
          <a:p>
            <a:pPr algn="ctr"/>
            <a:r>
              <a:rPr lang="en-US" b="1" dirty="0" smtClean="0"/>
              <a:t>What it Means to be Grandfathered </a:t>
            </a:r>
            <a:endParaRPr lang="en-US" b="1" dirty="0"/>
          </a:p>
        </p:txBody>
      </p:sp>
      <p:sp>
        <p:nvSpPr>
          <p:cNvPr id="5" name="Content Placeholder 4"/>
          <p:cNvSpPr>
            <a:spLocks noGrp="1"/>
          </p:cNvSpPr>
          <p:nvPr>
            <p:ph sz="half" idx="1"/>
          </p:nvPr>
        </p:nvSpPr>
        <p:spPr>
          <a:xfrm>
            <a:off x="0" y="1676400"/>
            <a:ext cx="4495800" cy="4648200"/>
          </a:xfrm>
        </p:spPr>
        <p:txBody>
          <a:bodyPr>
            <a:noAutofit/>
          </a:bodyPr>
          <a:lstStyle/>
          <a:p>
            <a:pPr marL="0" indent="0">
              <a:buNone/>
            </a:pPr>
            <a:r>
              <a:rPr lang="en-US" u="sng" dirty="0" smtClean="0"/>
              <a:t>Applies to GF plans:  </a:t>
            </a:r>
          </a:p>
          <a:p>
            <a:r>
              <a:rPr lang="en-US" dirty="0" smtClean="0"/>
              <a:t>Eliminate lifetime &amp; annual limits</a:t>
            </a:r>
            <a:endParaRPr lang="en-US" dirty="0"/>
          </a:p>
          <a:p>
            <a:r>
              <a:rPr lang="en-US" dirty="0" smtClean="0"/>
              <a:t>Cover adult children to  age 26</a:t>
            </a:r>
          </a:p>
          <a:p>
            <a:r>
              <a:rPr lang="en-US" dirty="0" smtClean="0"/>
              <a:t>Provide rebates if the medical loss ratio requirements not met, for fully-insured plans only</a:t>
            </a:r>
            <a:endParaRPr lang="en-US" dirty="0"/>
          </a:p>
        </p:txBody>
      </p:sp>
      <p:sp>
        <p:nvSpPr>
          <p:cNvPr id="6" name="Content Placeholder 5"/>
          <p:cNvSpPr>
            <a:spLocks noGrp="1"/>
          </p:cNvSpPr>
          <p:nvPr>
            <p:ph sz="half" idx="2"/>
          </p:nvPr>
        </p:nvSpPr>
        <p:spPr>
          <a:xfrm>
            <a:off x="4419600" y="1676400"/>
            <a:ext cx="4724400" cy="4343400"/>
          </a:xfrm>
        </p:spPr>
        <p:txBody>
          <a:bodyPr>
            <a:normAutofit lnSpcReduction="10000"/>
          </a:bodyPr>
          <a:lstStyle/>
          <a:p>
            <a:pPr marL="0" indent="0">
              <a:buNone/>
            </a:pPr>
            <a:r>
              <a:rPr lang="en-US" u="sng" dirty="0" smtClean="0"/>
              <a:t>Does </a:t>
            </a:r>
            <a:r>
              <a:rPr lang="en-US" b="1" u="sng" dirty="0" smtClean="0"/>
              <a:t>not</a:t>
            </a:r>
            <a:r>
              <a:rPr lang="en-US" u="sng" dirty="0" smtClean="0"/>
              <a:t> apply to GF plans</a:t>
            </a:r>
          </a:p>
          <a:p>
            <a:r>
              <a:rPr lang="en-US" dirty="0" smtClean="0"/>
              <a:t>Cover preventative care for with no cost-sharing</a:t>
            </a:r>
          </a:p>
          <a:p>
            <a:r>
              <a:rPr lang="en-US" dirty="0" smtClean="0"/>
              <a:t>Eliminate prior authorization or higher cost sharing for non-network ER care</a:t>
            </a:r>
          </a:p>
          <a:p>
            <a:r>
              <a:rPr lang="en-US" dirty="0" smtClean="0"/>
              <a:t>Cap on out-of-pocket costs </a:t>
            </a:r>
            <a:endParaRPr lang="en-US" i="1" dirty="0" smtClean="0"/>
          </a:p>
          <a:p>
            <a:r>
              <a:rPr lang="en-US" dirty="0" smtClean="0"/>
              <a:t>Expanded appeals process</a:t>
            </a:r>
          </a:p>
          <a:p>
            <a:r>
              <a:rPr lang="en-US" dirty="0" smtClean="0"/>
              <a:t>Essential Health Benefits</a:t>
            </a:r>
            <a:endParaRPr lang="en-US" dirty="0"/>
          </a:p>
        </p:txBody>
      </p:sp>
    </p:spTree>
    <p:extLst>
      <p:ext uri="{BB962C8B-B14F-4D97-AF65-F5344CB8AC3E}">
        <p14:creationId xmlns:p14="http://schemas.microsoft.com/office/powerpoint/2010/main" val="2960466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1905000" y="457200"/>
            <a:ext cx="6934200" cy="1143000"/>
          </a:xfrm>
        </p:spPr>
        <p:txBody>
          <a:bodyPr/>
          <a:lstStyle/>
          <a:p>
            <a:pPr algn="ctr"/>
            <a:r>
              <a:rPr lang="en-US" sz="3400" b="1" smtClean="0"/>
              <a:t>ACA &amp; Employee Wellness Programs</a:t>
            </a:r>
          </a:p>
        </p:txBody>
      </p:sp>
      <p:sp>
        <p:nvSpPr>
          <p:cNvPr id="3" name="Content Placeholder 2"/>
          <p:cNvSpPr>
            <a:spLocks noGrp="1"/>
          </p:cNvSpPr>
          <p:nvPr>
            <p:ph idx="1"/>
          </p:nvPr>
        </p:nvSpPr>
        <p:spPr>
          <a:xfrm>
            <a:off x="990600" y="2133600"/>
            <a:ext cx="7696200" cy="3581400"/>
          </a:xfrm>
        </p:spPr>
        <p:txBody>
          <a:bodyPr/>
          <a:lstStyle/>
          <a:p>
            <a:pPr>
              <a:defRPr/>
            </a:pPr>
            <a:r>
              <a:rPr lang="en-US" dirty="0" smtClean="0"/>
              <a:t>“Participatory” programs – majority of existing programs – not required to satisfy requirements set out in the ACA regulations.</a:t>
            </a:r>
          </a:p>
          <a:p>
            <a:pPr marL="0" indent="0">
              <a:buFontTx/>
              <a:buNone/>
              <a:defRPr/>
            </a:pPr>
            <a:endParaRPr lang="en-US" dirty="0" smtClean="0"/>
          </a:p>
          <a:p>
            <a:pPr>
              <a:defRPr/>
            </a:pPr>
            <a:r>
              <a:rPr lang="en-US" dirty="0" smtClean="0"/>
              <a:t>“Health-contingent” programs must satisfy the five conditions set out in the ACA regulations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400" b="1" dirty="0" smtClean="0"/>
              <a:t>ACA &amp; Employee Wellness Programs</a:t>
            </a:r>
            <a:endParaRPr lang="en-US" sz="3400" b="1" dirty="0"/>
          </a:p>
        </p:txBody>
      </p:sp>
      <p:sp>
        <p:nvSpPr>
          <p:cNvPr id="3" name="Content Placeholder 2"/>
          <p:cNvSpPr>
            <a:spLocks noGrp="1"/>
          </p:cNvSpPr>
          <p:nvPr>
            <p:ph idx="1"/>
          </p:nvPr>
        </p:nvSpPr>
        <p:spPr>
          <a:xfrm>
            <a:off x="457200" y="1676400"/>
            <a:ext cx="8229600" cy="4343400"/>
          </a:xfrm>
        </p:spPr>
        <p:txBody>
          <a:bodyPr/>
          <a:lstStyle/>
          <a:p>
            <a:r>
              <a:rPr lang="en-US" dirty="0" smtClean="0"/>
              <a:t>Participatory Programs </a:t>
            </a:r>
            <a:r>
              <a:rPr lang="en-US" sz="2200" dirty="0" smtClean="0"/>
              <a:t>(no incentive or incentive not based on a health factor)</a:t>
            </a:r>
          </a:p>
          <a:p>
            <a:pPr lvl="1"/>
            <a:r>
              <a:rPr lang="en-US" sz="2300" dirty="0" smtClean="0"/>
              <a:t>Reimbursing gym membership</a:t>
            </a:r>
          </a:p>
          <a:p>
            <a:pPr lvl="1"/>
            <a:r>
              <a:rPr lang="en-US" sz="2300" dirty="0" smtClean="0"/>
              <a:t>Filing out HRA</a:t>
            </a:r>
          </a:p>
          <a:p>
            <a:pPr lvl="1"/>
            <a:r>
              <a:rPr lang="en-US" sz="2300" dirty="0" smtClean="0"/>
              <a:t>No cost education seminars or “lunch and learns”</a:t>
            </a:r>
          </a:p>
          <a:p>
            <a:r>
              <a:rPr lang="en-US" dirty="0" smtClean="0"/>
              <a:t>Health Contingent Programs </a:t>
            </a:r>
            <a:r>
              <a:rPr lang="en-US" sz="2200" dirty="0" smtClean="0"/>
              <a:t>(incentive based on health factor)</a:t>
            </a:r>
          </a:p>
          <a:p>
            <a:pPr lvl="1"/>
            <a:r>
              <a:rPr lang="en-US" sz="2300" dirty="0" smtClean="0"/>
              <a:t>Activity-only: walking programs, diet or exercise programs</a:t>
            </a:r>
          </a:p>
          <a:p>
            <a:pPr lvl="1"/>
            <a:r>
              <a:rPr lang="en-US" sz="2300" dirty="0" smtClean="0"/>
              <a:t>Outcome-based: tobacco surcharge, biometric screening with certain levels required to earn incentive (BMI or cholesterol levels) or requirement for further action if over certain levels </a:t>
            </a:r>
            <a:endParaRPr lang="en-US" sz="2300" dirty="0"/>
          </a:p>
        </p:txBody>
      </p:sp>
    </p:spTree>
    <p:extLst>
      <p:ext uri="{BB962C8B-B14F-4D97-AF65-F5344CB8AC3E}">
        <p14:creationId xmlns:p14="http://schemas.microsoft.com/office/powerpoint/2010/main" val="2414562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1600200" y="457200"/>
            <a:ext cx="7391400" cy="1143000"/>
          </a:xfrm>
        </p:spPr>
        <p:txBody>
          <a:bodyPr/>
          <a:lstStyle/>
          <a:p>
            <a:pPr algn="ctr" eaLnBrk="1" hangingPunct="1"/>
            <a:r>
              <a:rPr lang="en-US" sz="3200" b="1" smtClean="0"/>
              <a:t>ACA &amp; Employee Wellness Programs </a:t>
            </a:r>
            <a:r>
              <a:rPr lang="en-US" sz="3000" i="1" smtClean="0"/>
              <a:t>(continued)</a:t>
            </a:r>
          </a:p>
        </p:txBody>
      </p:sp>
      <p:sp>
        <p:nvSpPr>
          <p:cNvPr id="10243" name="Content Placeholder 2"/>
          <p:cNvSpPr>
            <a:spLocks noGrp="1"/>
          </p:cNvSpPr>
          <p:nvPr>
            <p:ph idx="1"/>
          </p:nvPr>
        </p:nvSpPr>
        <p:spPr>
          <a:xfrm>
            <a:off x="609600" y="1676400"/>
            <a:ext cx="8305800" cy="4495800"/>
          </a:xfrm>
        </p:spPr>
        <p:txBody>
          <a:bodyPr/>
          <a:lstStyle/>
          <a:p>
            <a:pPr marL="0" indent="0" algn="ctr">
              <a:buFontTx/>
              <a:buNone/>
              <a:defRPr/>
            </a:pPr>
            <a:r>
              <a:rPr lang="en-US" sz="2600" dirty="0" smtClean="0"/>
              <a:t>5 requirements for “health-contingent” programs:</a:t>
            </a:r>
          </a:p>
          <a:p>
            <a:pPr marL="0" indent="0" algn="ctr">
              <a:buFontTx/>
              <a:buNone/>
              <a:defRPr/>
            </a:pPr>
            <a:endParaRPr lang="en-US" sz="1000" dirty="0" smtClean="0"/>
          </a:p>
          <a:p>
            <a:pPr marL="514350" indent="-514350">
              <a:buFont typeface="+mj-lt"/>
              <a:buAutoNum type="arabicPeriod"/>
              <a:defRPr/>
            </a:pPr>
            <a:r>
              <a:rPr lang="en-US" sz="2600" dirty="0" smtClean="0"/>
              <a:t>Qualify once per year</a:t>
            </a:r>
          </a:p>
          <a:p>
            <a:pPr marL="514350" indent="-514350">
              <a:buFont typeface="+mj-lt"/>
              <a:buAutoNum type="arabicPeriod"/>
              <a:defRPr/>
            </a:pPr>
            <a:endParaRPr lang="en-US" sz="1400" dirty="0" smtClean="0"/>
          </a:p>
          <a:p>
            <a:pPr marL="514350" indent="-514350">
              <a:buFont typeface="+mj-lt"/>
              <a:buAutoNum type="arabicPeriod"/>
              <a:defRPr/>
            </a:pPr>
            <a:r>
              <a:rPr lang="en-US" sz="2600" dirty="0" smtClean="0"/>
              <a:t>Maximum reward of 30% (50% for tobacco related)</a:t>
            </a:r>
          </a:p>
          <a:p>
            <a:pPr marL="514350" indent="-514350">
              <a:buFont typeface="+mj-lt"/>
              <a:buAutoNum type="arabicPeriod"/>
              <a:defRPr/>
            </a:pPr>
            <a:endParaRPr lang="en-US" sz="1400" dirty="0" smtClean="0"/>
          </a:p>
          <a:p>
            <a:pPr marL="514350" indent="-514350">
              <a:buFont typeface="+mj-lt"/>
              <a:buAutoNum type="arabicPeriod"/>
              <a:defRPr/>
            </a:pPr>
            <a:r>
              <a:rPr lang="en-US" sz="2600" dirty="0" smtClean="0"/>
              <a:t>Reasonably designed to promote health or prevent disease</a:t>
            </a:r>
          </a:p>
          <a:p>
            <a:pPr marL="514350" indent="-514350">
              <a:buFont typeface="+mj-lt"/>
              <a:buAutoNum type="arabicPeriod"/>
              <a:defRPr/>
            </a:pPr>
            <a:endParaRPr lang="en-US" sz="1400" dirty="0" smtClean="0"/>
          </a:p>
          <a:p>
            <a:pPr marL="514350" indent="-514350">
              <a:buFont typeface="+mj-lt"/>
              <a:buAutoNum type="arabicPeriod"/>
              <a:defRPr/>
            </a:pPr>
            <a:r>
              <a:rPr lang="en-US" sz="2600" dirty="0" smtClean="0"/>
              <a:t>Available to all with a reasonable alternative </a:t>
            </a:r>
          </a:p>
          <a:p>
            <a:pPr marL="514350" indent="-514350">
              <a:buFont typeface="+mj-lt"/>
              <a:buAutoNum type="arabicPeriod"/>
              <a:defRPr/>
            </a:pPr>
            <a:endParaRPr lang="en-US" sz="1400" dirty="0" smtClean="0"/>
          </a:p>
          <a:p>
            <a:pPr marL="514350" indent="-514350">
              <a:buFont typeface="+mj-lt"/>
              <a:buAutoNum type="arabicPeriod"/>
              <a:defRPr/>
            </a:pPr>
            <a:r>
              <a:rPr lang="en-US" sz="2600" dirty="0" smtClean="0"/>
              <a:t>Disclose the availability of alternative</a:t>
            </a:r>
            <a:endParaRPr lang="en-US" sz="2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p:cNvGraphicFramePr>
          <p:nvPr>
            <p:extLst>
              <p:ext uri="{D42A27DB-BD31-4B8C-83A1-F6EECF244321}">
                <p14:modId xmlns:p14="http://schemas.microsoft.com/office/powerpoint/2010/main" val="4250976969"/>
              </p:ext>
            </p:extLst>
          </p:nvPr>
        </p:nvGraphicFramePr>
        <p:xfrm>
          <a:off x="228600" y="2406432"/>
          <a:ext cx="8610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own Arrow 4"/>
          <p:cNvSpPr/>
          <p:nvPr/>
        </p:nvSpPr>
        <p:spPr bwMode="auto">
          <a:xfrm>
            <a:off x="1623842" y="3943401"/>
            <a:ext cx="304800" cy="60960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7" name="Down Arrow 6"/>
          <p:cNvSpPr/>
          <p:nvPr/>
        </p:nvSpPr>
        <p:spPr bwMode="auto">
          <a:xfrm>
            <a:off x="4624557" y="3184413"/>
            <a:ext cx="304800" cy="60960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8" name="Down Arrow 7"/>
          <p:cNvSpPr/>
          <p:nvPr/>
        </p:nvSpPr>
        <p:spPr bwMode="auto">
          <a:xfrm>
            <a:off x="7391400" y="3811598"/>
            <a:ext cx="304800" cy="60960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9" name="Title 1"/>
          <p:cNvSpPr>
            <a:spLocks noGrp="1"/>
          </p:cNvSpPr>
          <p:nvPr>
            <p:ph type="title"/>
          </p:nvPr>
        </p:nvSpPr>
        <p:spPr>
          <a:xfrm>
            <a:off x="1746737" y="381000"/>
            <a:ext cx="7239000" cy="1143000"/>
          </a:xfrm>
        </p:spPr>
        <p:txBody>
          <a:bodyPr>
            <a:normAutofit fontScale="90000"/>
          </a:bodyPr>
          <a:lstStyle/>
          <a:p>
            <a:r>
              <a:rPr lang="en-US" dirty="0" smtClean="0"/>
              <a:t>“Shared Responsibility” for Coverage</a:t>
            </a:r>
            <a:endParaRPr lang="en-US" dirty="0"/>
          </a:p>
        </p:txBody>
      </p:sp>
    </p:spTree>
    <p:extLst>
      <p:ext uri="{BB962C8B-B14F-4D97-AF65-F5344CB8AC3E}">
        <p14:creationId xmlns:p14="http://schemas.microsoft.com/office/powerpoint/2010/main" val="34573785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Individual Mandate</a:t>
            </a:r>
            <a:br>
              <a:rPr lang="en-US" b="1" dirty="0" smtClean="0"/>
            </a:br>
            <a:r>
              <a:rPr lang="en-US" sz="3000" dirty="0" smtClean="0"/>
              <a:t>Coverage Requirements and Exemptions</a:t>
            </a:r>
            <a:endParaRPr lang="en-US" dirty="0"/>
          </a:p>
        </p:txBody>
      </p:sp>
      <p:sp>
        <p:nvSpPr>
          <p:cNvPr id="3" name="Content Placeholder 2"/>
          <p:cNvSpPr>
            <a:spLocks noGrp="1"/>
          </p:cNvSpPr>
          <p:nvPr>
            <p:ph idx="1"/>
          </p:nvPr>
        </p:nvSpPr>
        <p:spPr>
          <a:xfrm>
            <a:off x="457200" y="1676400"/>
            <a:ext cx="8229600" cy="4343400"/>
          </a:xfrm>
        </p:spPr>
        <p:txBody>
          <a:bodyPr/>
          <a:lstStyle/>
          <a:p>
            <a:r>
              <a:rPr lang="en-US" dirty="0" smtClean="0"/>
              <a:t>Coverage</a:t>
            </a:r>
          </a:p>
          <a:p>
            <a:pPr lvl="1">
              <a:buFont typeface="Wingdings" panose="05000000000000000000" pitchFamily="2" charset="2"/>
              <a:buChar char="ü"/>
            </a:pPr>
            <a:r>
              <a:rPr lang="en-US" dirty="0" smtClean="0"/>
              <a:t>Employer sponsored coverage</a:t>
            </a:r>
          </a:p>
          <a:p>
            <a:pPr lvl="1">
              <a:buFont typeface="Wingdings" panose="05000000000000000000" pitchFamily="2" charset="2"/>
              <a:buChar char="ü"/>
            </a:pPr>
            <a:r>
              <a:rPr lang="en-US" dirty="0" smtClean="0"/>
              <a:t>Exchange coverage</a:t>
            </a:r>
          </a:p>
          <a:p>
            <a:pPr lvl="1">
              <a:buFont typeface="Wingdings" panose="05000000000000000000" pitchFamily="2" charset="2"/>
              <a:buChar char="ü"/>
            </a:pPr>
            <a:r>
              <a:rPr lang="en-US" dirty="0" smtClean="0"/>
              <a:t>Medicaid, Medicare, CHIP, Tricare</a:t>
            </a:r>
          </a:p>
          <a:p>
            <a:pPr marL="57150" indent="0">
              <a:buNone/>
            </a:pPr>
            <a:endParaRPr lang="en-US" sz="1200" dirty="0"/>
          </a:p>
          <a:p>
            <a:pPr marL="514350" indent="-457200"/>
            <a:r>
              <a:rPr lang="en-US" dirty="0" smtClean="0"/>
              <a:t>Exemptions</a:t>
            </a:r>
          </a:p>
          <a:p>
            <a:pPr lvl="1">
              <a:buFont typeface="Wingdings" panose="05000000000000000000" pitchFamily="2" charset="2"/>
              <a:buChar char="ü"/>
            </a:pPr>
            <a:r>
              <a:rPr lang="en-US" dirty="0" smtClean="0"/>
              <a:t>Religious objections</a:t>
            </a:r>
          </a:p>
          <a:p>
            <a:pPr lvl="1">
              <a:buFont typeface="Wingdings" panose="05000000000000000000" pitchFamily="2" charset="2"/>
              <a:buChar char="ü"/>
            </a:pPr>
            <a:r>
              <a:rPr lang="en-US" dirty="0" smtClean="0"/>
              <a:t>Incarcerated</a:t>
            </a:r>
          </a:p>
          <a:p>
            <a:pPr lvl="1">
              <a:buFont typeface="Wingdings" panose="05000000000000000000" pitchFamily="2" charset="2"/>
              <a:buChar char="ü"/>
            </a:pPr>
            <a:r>
              <a:rPr lang="en-US" dirty="0" smtClean="0"/>
              <a:t>Indian tribes</a:t>
            </a:r>
          </a:p>
          <a:p>
            <a:pPr lvl="1">
              <a:buFont typeface="Wingdings" panose="05000000000000000000" pitchFamily="2" charset="2"/>
              <a:buChar char="ü"/>
            </a:pPr>
            <a:r>
              <a:rPr lang="en-US" dirty="0" smtClean="0"/>
              <a:t>Undocumented resident</a:t>
            </a:r>
          </a:p>
          <a:p>
            <a:pPr lvl="1">
              <a:buFont typeface="Wingdings" panose="05000000000000000000" pitchFamily="2" charset="2"/>
              <a:buChar char="ü"/>
            </a:pPr>
            <a:r>
              <a:rPr lang="en-US" dirty="0" smtClean="0"/>
              <a:t>Coverage costs more than 8% of income</a:t>
            </a:r>
          </a:p>
          <a:p>
            <a:pPr marL="514350" indent="-514350">
              <a:buFont typeface="+mj-lt"/>
              <a:buAutoNum type="arabicPeriod"/>
            </a:pPr>
            <a:endParaRPr lang="en-US" dirty="0" smtClean="0"/>
          </a:p>
          <a:p>
            <a:endParaRPr lang="en-US" dirty="0"/>
          </a:p>
        </p:txBody>
      </p:sp>
    </p:spTree>
    <p:extLst>
      <p:ext uri="{BB962C8B-B14F-4D97-AF65-F5344CB8AC3E}">
        <p14:creationId xmlns:p14="http://schemas.microsoft.com/office/powerpoint/2010/main" val="3957759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533400"/>
            <a:ext cx="7391400" cy="819912"/>
          </a:xfrm>
        </p:spPr>
        <p:txBody>
          <a:bodyPr>
            <a:normAutofit fontScale="90000"/>
          </a:bodyPr>
          <a:lstStyle/>
          <a:p>
            <a:pPr algn="ctr"/>
            <a:r>
              <a:rPr lang="en-US" b="1" dirty="0" smtClean="0"/>
              <a:t>Is Employer a “Large” Employer?</a:t>
            </a:r>
            <a:endParaRPr lang="en-US" b="1" dirty="0"/>
          </a:p>
        </p:txBody>
      </p:sp>
      <p:sp>
        <p:nvSpPr>
          <p:cNvPr id="3" name="Content Placeholder 2"/>
          <p:cNvSpPr>
            <a:spLocks noGrp="1"/>
          </p:cNvSpPr>
          <p:nvPr>
            <p:ph idx="1"/>
          </p:nvPr>
        </p:nvSpPr>
        <p:spPr/>
        <p:txBody>
          <a:bodyPr>
            <a:normAutofit lnSpcReduction="10000"/>
          </a:bodyPr>
          <a:lstStyle/>
          <a:p>
            <a:r>
              <a:rPr lang="en-US" sz="2400" dirty="0" smtClean="0"/>
              <a:t>Applicable large employer (ALE) has at least 50 full-time employees (including FTEs) during preceding calendar year</a:t>
            </a:r>
          </a:p>
          <a:p>
            <a:pPr lvl="1"/>
            <a:r>
              <a:rPr lang="en-US" sz="2200" dirty="0" smtClean="0"/>
              <a:t>Full-time employee: 30hrs/week or 130 </a:t>
            </a:r>
            <a:r>
              <a:rPr lang="en-US" sz="2200" dirty="0" err="1" smtClean="0"/>
              <a:t>hrs</a:t>
            </a:r>
            <a:r>
              <a:rPr lang="en-US" sz="2200" dirty="0" smtClean="0"/>
              <a:t>/month </a:t>
            </a:r>
          </a:p>
          <a:p>
            <a:pPr lvl="1"/>
            <a:r>
              <a:rPr lang="en-US" sz="2200" dirty="0" smtClean="0"/>
              <a:t>FTE calculation includes hours of part-timers and seasonal workers</a:t>
            </a:r>
          </a:p>
          <a:p>
            <a:pPr lvl="1"/>
            <a:endParaRPr lang="en-US" sz="900" dirty="0" smtClean="0"/>
          </a:p>
          <a:p>
            <a:r>
              <a:rPr lang="en-US" sz="2400" dirty="0" smtClean="0"/>
              <a:t>Controlled Group </a:t>
            </a:r>
            <a:r>
              <a:rPr lang="en-US" sz="2400" dirty="0"/>
              <a:t>Employers (IRC § </a:t>
            </a:r>
            <a:r>
              <a:rPr lang="en-US" sz="2400" dirty="0" smtClean="0"/>
              <a:t>414)</a:t>
            </a:r>
          </a:p>
          <a:p>
            <a:pPr lvl="1"/>
            <a:r>
              <a:rPr lang="en-US" sz="2200" dirty="0" smtClean="0"/>
              <a:t>Hours are aggregated for all “members” to determine ALE status – but 4980H penalties determined member by member</a:t>
            </a:r>
          </a:p>
          <a:p>
            <a:pPr lvl="1"/>
            <a:endParaRPr lang="en-US" sz="900" dirty="0" smtClean="0"/>
          </a:p>
          <a:p>
            <a:r>
              <a:rPr lang="en-US" sz="2400" dirty="0" smtClean="0"/>
              <a:t>Seasonal Worker Exception</a:t>
            </a:r>
          </a:p>
          <a:p>
            <a:pPr lvl="1"/>
            <a:r>
              <a:rPr lang="en-US" sz="2200" dirty="0" smtClean="0"/>
              <a:t>If employer exceeded </a:t>
            </a:r>
            <a:r>
              <a:rPr lang="en-US" sz="2200" dirty="0"/>
              <a:t>50 employees on only 120 or fewer days, and </a:t>
            </a:r>
            <a:r>
              <a:rPr lang="en-US" sz="2200" dirty="0" smtClean="0"/>
              <a:t>seasonal </a:t>
            </a:r>
            <a:r>
              <a:rPr lang="en-US" sz="2200" dirty="0"/>
              <a:t>workers were the only </a:t>
            </a:r>
            <a:r>
              <a:rPr lang="en-US" sz="2200" dirty="0" smtClean="0"/>
              <a:t>reason, then not an ALE</a:t>
            </a:r>
            <a:endParaRPr lang="en-US" sz="2200" dirty="0"/>
          </a:p>
        </p:txBody>
      </p:sp>
    </p:spTree>
    <p:extLst>
      <p:ext uri="{BB962C8B-B14F-4D97-AF65-F5344CB8AC3E}">
        <p14:creationId xmlns:p14="http://schemas.microsoft.com/office/powerpoint/2010/main" val="258359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1828800"/>
            <a:ext cx="7315200" cy="4114800"/>
          </a:xfrm>
        </p:spPr>
        <p:txBody>
          <a:bodyPr>
            <a:normAutofit fontScale="92500" lnSpcReduction="20000"/>
          </a:bodyPr>
          <a:lstStyle/>
          <a:p>
            <a:pPr marL="274320" indent="-256032" eaLnBrk="1" fontAlgn="auto" hangingPunct="1">
              <a:spcAft>
                <a:spcPts val="0"/>
              </a:spcAft>
              <a:defRPr/>
            </a:pPr>
            <a:r>
              <a:rPr lang="en-US" sz="2400" dirty="0" smtClean="0"/>
              <a:t>Applies to employers with 100+ FTEs in 2015 </a:t>
            </a:r>
          </a:p>
          <a:p>
            <a:pPr marL="418338" lvl="1" indent="0" eaLnBrk="1" fontAlgn="auto" hangingPunct="1">
              <a:spcAft>
                <a:spcPts val="0"/>
              </a:spcAft>
              <a:buNone/>
              <a:defRPr/>
            </a:pPr>
            <a:r>
              <a:rPr lang="en-US" sz="2000" dirty="0" smtClean="0"/>
              <a:t>**50+ FTEs in 2016 and thereafter</a:t>
            </a:r>
          </a:p>
          <a:p>
            <a:pPr marL="18288" indent="0" eaLnBrk="1" fontAlgn="auto" hangingPunct="1">
              <a:spcAft>
                <a:spcPts val="0"/>
              </a:spcAft>
              <a:buFont typeface="Wingdings" pitchFamily="2" charset="2"/>
              <a:buNone/>
              <a:defRPr/>
            </a:pPr>
            <a:endParaRPr lang="en-US" sz="2400" dirty="0" smtClean="0"/>
          </a:p>
          <a:p>
            <a:pPr marL="274320" indent="-256032" eaLnBrk="1" fontAlgn="auto" hangingPunct="1">
              <a:spcAft>
                <a:spcPts val="0"/>
              </a:spcAft>
              <a:defRPr/>
            </a:pPr>
            <a:r>
              <a:rPr lang="en-US" sz="2400" dirty="0" smtClean="0"/>
              <a:t>Penalty (a) no coverage offered to at least 70% FT </a:t>
            </a:r>
            <a:r>
              <a:rPr lang="en-US" sz="2400" dirty="0" err="1" smtClean="0"/>
              <a:t>empls</a:t>
            </a:r>
            <a:r>
              <a:rPr lang="en-US" sz="2400" dirty="0" smtClean="0"/>
              <a:t>/dependents (95% in 2016)</a:t>
            </a:r>
          </a:p>
          <a:p>
            <a:pPr marL="704088" lvl="1" eaLnBrk="1" fontAlgn="auto" hangingPunct="1">
              <a:spcAft>
                <a:spcPts val="0"/>
              </a:spcAft>
              <a:buFont typeface="Wingdings" pitchFamily="2" charset="2"/>
              <a:buChar char="Ø"/>
              <a:defRPr/>
            </a:pPr>
            <a:r>
              <a:rPr lang="en-US" sz="1800" dirty="0" smtClean="0"/>
              <a:t>Penalty amount = $2000 times number of full-time employees (excluding first 80, decreasing to 30 in 2016)</a:t>
            </a:r>
          </a:p>
          <a:p>
            <a:pPr marL="18288" indent="0" eaLnBrk="1" fontAlgn="auto" hangingPunct="1">
              <a:spcAft>
                <a:spcPts val="0"/>
              </a:spcAft>
              <a:buFont typeface="Wingdings" pitchFamily="2" charset="2"/>
              <a:buNone/>
              <a:defRPr/>
            </a:pPr>
            <a:endParaRPr lang="en-US" sz="2400" dirty="0" smtClean="0"/>
          </a:p>
          <a:p>
            <a:pPr marL="274320" indent="-256032" eaLnBrk="1" fontAlgn="auto" hangingPunct="1">
              <a:spcAft>
                <a:spcPts val="0"/>
              </a:spcAft>
              <a:defRPr/>
            </a:pPr>
            <a:r>
              <a:rPr lang="en-US" sz="2400" dirty="0" smtClean="0"/>
              <a:t>Penalty (b) unaffordable or inadequate coverage offered</a:t>
            </a:r>
          </a:p>
          <a:p>
            <a:pPr marL="726948" lvl="1" indent="-342900" eaLnBrk="1" fontAlgn="auto" hangingPunct="1">
              <a:spcAft>
                <a:spcPts val="0"/>
              </a:spcAft>
              <a:buFont typeface="Wingdings" pitchFamily="2" charset="2"/>
              <a:buChar char="Ø"/>
              <a:defRPr/>
            </a:pPr>
            <a:r>
              <a:rPr lang="en-US" sz="1800" dirty="0" smtClean="0"/>
              <a:t>Penalty amount = $3000 </a:t>
            </a:r>
            <a:r>
              <a:rPr lang="en-US" sz="1800" dirty="0"/>
              <a:t>per full-time employee receiving subsidized </a:t>
            </a:r>
            <a:r>
              <a:rPr lang="en-US" sz="1800" dirty="0" smtClean="0"/>
              <a:t>coverage</a:t>
            </a:r>
          </a:p>
          <a:p>
            <a:pPr marL="384048" lvl="1" indent="0" eaLnBrk="1" fontAlgn="auto" hangingPunct="1">
              <a:spcAft>
                <a:spcPts val="0"/>
              </a:spcAft>
              <a:buFontTx/>
              <a:buNone/>
              <a:defRPr/>
            </a:pPr>
            <a:endParaRPr lang="en-US" sz="1800" dirty="0" smtClean="0"/>
          </a:p>
          <a:p>
            <a:pPr eaLnBrk="1" fontAlgn="auto" hangingPunct="1">
              <a:spcAft>
                <a:spcPts val="0"/>
              </a:spcAft>
              <a:buFont typeface="Arial" pitchFamily="34" charset="0"/>
              <a:buChar char="•"/>
              <a:defRPr/>
            </a:pPr>
            <a:r>
              <a:rPr lang="en-US" sz="2400" dirty="0" smtClean="0"/>
              <a:t>Both penalties are triggered by employee getting subsidized coverage</a:t>
            </a:r>
            <a:endParaRPr lang="en-US" sz="2400" dirty="0"/>
          </a:p>
          <a:p>
            <a:pPr marL="640080" lvl="1" indent="-256032" eaLnBrk="1" fontAlgn="auto" hangingPunct="1">
              <a:spcAft>
                <a:spcPts val="0"/>
              </a:spcAft>
              <a:buFont typeface="Palatino Linotype" pitchFamily="18" charset="0"/>
              <a:buChar char="⁻"/>
              <a:defRPr/>
            </a:pPr>
            <a:endParaRPr lang="en-US" sz="2200" dirty="0"/>
          </a:p>
        </p:txBody>
      </p:sp>
      <p:sp>
        <p:nvSpPr>
          <p:cNvPr id="38914" name="Title 2"/>
          <p:cNvSpPr>
            <a:spLocks noGrp="1"/>
          </p:cNvSpPr>
          <p:nvPr>
            <p:ph type="title"/>
          </p:nvPr>
        </p:nvSpPr>
        <p:spPr>
          <a:xfrm>
            <a:off x="1905000" y="274638"/>
            <a:ext cx="7010400" cy="1143000"/>
          </a:xfrm>
        </p:spPr>
        <p:txBody>
          <a:bodyPr/>
          <a:lstStyle/>
          <a:p>
            <a:pPr algn="ctr" eaLnBrk="1" hangingPunct="1"/>
            <a:r>
              <a:rPr lang="en-US" sz="3600" b="1" dirty="0" smtClean="0"/>
              <a:t>Employer Shared Responsibility</a:t>
            </a:r>
            <a:br>
              <a:rPr lang="en-US" sz="3600" b="1" dirty="0" smtClean="0"/>
            </a:br>
            <a:r>
              <a:rPr lang="en-US" sz="2500" b="1" dirty="0" smtClean="0"/>
              <a:t>“play or pay”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905000" y="274638"/>
            <a:ext cx="5562600" cy="1143000"/>
          </a:xfrm>
        </p:spPr>
        <p:txBody>
          <a:bodyPr/>
          <a:lstStyle/>
          <a:p>
            <a:pPr algn="ctr"/>
            <a:r>
              <a:rPr lang="en-US" b="1" smtClean="0"/>
              <a:t>Agenda</a:t>
            </a:r>
          </a:p>
        </p:txBody>
      </p:sp>
      <p:sp>
        <p:nvSpPr>
          <p:cNvPr id="15362" name="Content Placeholder 2"/>
          <p:cNvSpPr>
            <a:spLocks noGrp="1"/>
          </p:cNvSpPr>
          <p:nvPr>
            <p:ph idx="1"/>
          </p:nvPr>
        </p:nvSpPr>
        <p:spPr>
          <a:xfrm>
            <a:off x="685800" y="1752600"/>
            <a:ext cx="8153400" cy="4419600"/>
          </a:xfrm>
        </p:spPr>
        <p:txBody>
          <a:bodyPr/>
          <a:lstStyle/>
          <a:p>
            <a:r>
              <a:rPr lang="en-US" sz="3000" dirty="0" smtClean="0"/>
              <a:t>Review ACA goals</a:t>
            </a:r>
          </a:p>
          <a:p>
            <a:r>
              <a:rPr lang="en-US" sz="3000" dirty="0" smtClean="0"/>
              <a:t>ACA market reform provisions enacted and upcoming</a:t>
            </a:r>
          </a:p>
          <a:p>
            <a:r>
              <a:rPr lang="en-US" sz="3000" dirty="0" smtClean="0"/>
              <a:t>Impact on Employee Benefit Plans and Bargaining</a:t>
            </a:r>
          </a:p>
          <a:p>
            <a:pPr lvl="1"/>
            <a:r>
              <a:rPr lang="en-US" dirty="0" smtClean="0"/>
              <a:t>Wellness programs</a:t>
            </a:r>
          </a:p>
          <a:p>
            <a:pPr lvl="1"/>
            <a:r>
              <a:rPr lang="en-US" dirty="0" smtClean="0"/>
              <a:t>“Pay or Play” - employer 4980H penalties</a:t>
            </a:r>
          </a:p>
          <a:p>
            <a:pPr lvl="1"/>
            <a:r>
              <a:rPr lang="en-US" dirty="0" smtClean="0"/>
              <a:t>New fees/taxes on plans</a:t>
            </a:r>
          </a:p>
          <a:p>
            <a:pPr marL="514350" indent="-457200"/>
            <a:r>
              <a:rPr lang="en-US" dirty="0" smtClean="0"/>
              <a:t>Medicaid Expansion and Marketplaces</a:t>
            </a:r>
          </a:p>
          <a:p>
            <a:r>
              <a:rPr lang="en-US" sz="3000" dirty="0" smtClean="0"/>
              <a:t>Q &amp; 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Additional 1 year delay…</a:t>
            </a:r>
            <a:endParaRPr lang="en-US" b="1" dirty="0"/>
          </a:p>
        </p:txBody>
      </p:sp>
      <p:sp>
        <p:nvSpPr>
          <p:cNvPr id="3" name="Content Placeholder 2"/>
          <p:cNvSpPr>
            <a:spLocks noGrp="1"/>
          </p:cNvSpPr>
          <p:nvPr>
            <p:ph idx="1"/>
          </p:nvPr>
        </p:nvSpPr>
        <p:spPr/>
        <p:txBody>
          <a:bodyPr/>
          <a:lstStyle/>
          <a:p>
            <a:r>
              <a:rPr lang="en-US" dirty="0" smtClean="0"/>
              <a:t>Employers with 50-99 FT employees not subject to penalty in 2015 if:</a:t>
            </a:r>
          </a:p>
          <a:p>
            <a:endParaRPr lang="en-US" sz="2000" dirty="0" smtClean="0"/>
          </a:p>
          <a:p>
            <a:pPr marL="1314450" lvl="2" indent="-514350">
              <a:buFont typeface="+mj-lt"/>
              <a:buAutoNum type="arabicPeriod"/>
            </a:pPr>
            <a:r>
              <a:rPr lang="en-US" dirty="0" smtClean="0"/>
              <a:t>Employ 50 – 99 FT employees on business days during 2014; and</a:t>
            </a:r>
          </a:p>
          <a:p>
            <a:pPr marL="1314450" lvl="2" indent="-514350">
              <a:buFont typeface="+mj-lt"/>
              <a:buAutoNum type="arabicPeriod"/>
            </a:pPr>
            <a:endParaRPr lang="en-US" dirty="0" smtClean="0"/>
          </a:p>
          <a:p>
            <a:pPr marL="1314450" lvl="2" indent="-514350">
              <a:buFont typeface="+mj-lt"/>
              <a:buAutoNum type="arabicPeriod"/>
            </a:pPr>
            <a:r>
              <a:rPr lang="en-US" dirty="0" smtClean="0"/>
              <a:t>Do not reduce the size of workforce or overall hours of service for employees between 2/9/14 and 12/31/14; and</a:t>
            </a:r>
          </a:p>
          <a:p>
            <a:pPr marL="1314450" lvl="2" indent="-514350">
              <a:buFont typeface="+mj-lt"/>
              <a:buAutoNum type="arabicPeriod"/>
            </a:pPr>
            <a:endParaRPr lang="en-US" dirty="0" smtClean="0"/>
          </a:p>
          <a:p>
            <a:pPr marL="1314450" lvl="2" indent="-514350">
              <a:buFont typeface="+mj-lt"/>
              <a:buAutoNum type="arabicPeriod"/>
            </a:pPr>
            <a:r>
              <a:rPr lang="en-US" dirty="0" smtClean="0"/>
              <a:t>Do not eliminate or materially reduce the health coverage offered as of 2/9/14</a:t>
            </a:r>
            <a:endParaRPr lang="en-US" dirty="0"/>
          </a:p>
        </p:txBody>
      </p:sp>
    </p:spTree>
    <p:extLst>
      <p:ext uri="{BB962C8B-B14F-4D97-AF65-F5344CB8AC3E}">
        <p14:creationId xmlns:p14="http://schemas.microsoft.com/office/powerpoint/2010/main" val="244373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“Play or Pay” 2015</a:t>
            </a:r>
            <a:endParaRPr lang="en-US" dirty="0"/>
          </a:p>
        </p:txBody>
      </p:sp>
      <p:grpSp>
        <p:nvGrpSpPr>
          <p:cNvPr id="5" name="Group 4"/>
          <p:cNvGrpSpPr/>
          <p:nvPr/>
        </p:nvGrpSpPr>
        <p:grpSpPr>
          <a:xfrm>
            <a:off x="1828800" y="1750224"/>
            <a:ext cx="2438400" cy="4650576"/>
            <a:chOff x="3416627" y="1753130"/>
            <a:chExt cx="2310745" cy="4342339"/>
          </a:xfrm>
        </p:grpSpPr>
        <p:sp>
          <p:nvSpPr>
            <p:cNvPr id="6" name="Freeform 5"/>
            <p:cNvSpPr/>
            <p:nvPr/>
          </p:nvSpPr>
          <p:spPr>
            <a:xfrm>
              <a:off x="3416627" y="1753130"/>
              <a:ext cx="2310745" cy="620334"/>
            </a:xfrm>
            <a:custGeom>
              <a:avLst/>
              <a:gdLst>
                <a:gd name="connsiteX0" fmla="*/ 0 w 2310745"/>
                <a:gd name="connsiteY0" fmla="*/ 62033 h 620334"/>
                <a:gd name="connsiteX1" fmla="*/ 62033 w 2310745"/>
                <a:gd name="connsiteY1" fmla="*/ 0 h 620334"/>
                <a:gd name="connsiteX2" fmla="*/ 2248712 w 2310745"/>
                <a:gd name="connsiteY2" fmla="*/ 0 h 620334"/>
                <a:gd name="connsiteX3" fmla="*/ 2310745 w 2310745"/>
                <a:gd name="connsiteY3" fmla="*/ 62033 h 620334"/>
                <a:gd name="connsiteX4" fmla="*/ 2310745 w 2310745"/>
                <a:gd name="connsiteY4" fmla="*/ 558301 h 620334"/>
                <a:gd name="connsiteX5" fmla="*/ 2248712 w 2310745"/>
                <a:gd name="connsiteY5" fmla="*/ 620334 h 620334"/>
                <a:gd name="connsiteX6" fmla="*/ 62033 w 2310745"/>
                <a:gd name="connsiteY6" fmla="*/ 620334 h 620334"/>
                <a:gd name="connsiteX7" fmla="*/ 0 w 2310745"/>
                <a:gd name="connsiteY7" fmla="*/ 558301 h 620334"/>
                <a:gd name="connsiteX8" fmla="*/ 0 w 2310745"/>
                <a:gd name="connsiteY8" fmla="*/ 62033 h 62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0745" h="620334">
                  <a:moveTo>
                    <a:pt x="0" y="62033"/>
                  </a:moveTo>
                  <a:cubicBezTo>
                    <a:pt x="0" y="27773"/>
                    <a:pt x="27773" y="0"/>
                    <a:pt x="62033" y="0"/>
                  </a:cubicBezTo>
                  <a:lnTo>
                    <a:pt x="2248712" y="0"/>
                  </a:lnTo>
                  <a:cubicBezTo>
                    <a:pt x="2282972" y="0"/>
                    <a:pt x="2310745" y="27773"/>
                    <a:pt x="2310745" y="62033"/>
                  </a:cubicBezTo>
                  <a:lnTo>
                    <a:pt x="2310745" y="558301"/>
                  </a:lnTo>
                  <a:cubicBezTo>
                    <a:pt x="2310745" y="592561"/>
                    <a:pt x="2282972" y="620334"/>
                    <a:pt x="2248712" y="620334"/>
                  </a:cubicBezTo>
                  <a:lnTo>
                    <a:pt x="62033" y="620334"/>
                  </a:lnTo>
                  <a:cubicBezTo>
                    <a:pt x="27773" y="620334"/>
                    <a:pt x="0" y="592561"/>
                    <a:pt x="0" y="558301"/>
                  </a:cubicBezTo>
                  <a:lnTo>
                    <a:pt x="0" y="62033"/>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56269" tIns="56269" rIns="56269" bIns="56269" numCol="1" spcCol="1270" anchor="ctr" anchorCtr="0">
              <a:noAutofit/>
            </a:bodyPr>
            <a:lstStyle/>
            <a:p>
              <a:pPr lvl="0" algn="l" defTabSz="444500">
                <a:lnSpc>
                  <a:spcPct val="90000"/>
                </a:lnSpc>
                <a:spcBef>
                  <a:spcPct val="0"/>
                </a:spcBef>
                <a:spcAft>
                  <a:spcPct val="35000"/>
                </a:spcAft>
              </a:pPr>
              <a:r>
                <a:rPr lang="en-US" sz="1500" kern="1200" dirty="0" smtClean="0"/>
                <a:t>Does Employer have 100 FTEs?</a:t>
              </a:r>
              <a:endParaRPr lang="en-US" sz="1500" kern="1200" dirty="0"/>
            </a:p>
          </p:txBody>
        </p:sp>
        <p:sp>
          <p:nvSpPr>
            <p:cNvPr id="7" name="Freeform 6"/>
            <p:cNvSpPr/>
            <p:nvPr/>
          </p:nvSpPr>
          <p:spPr>
            <a:xfrm>
              <a:off x="4432424" y="2412234"/>
              <a:ext cx="279151" cy="232626"/>
            </a:xfrm>
            <a:custGeom>
              <a:avLst/>
              <a:gdLst>
                <a:gd name="connsiteX0" fmla="*/ 0 w 232625"/>
                <a:gd name="connsiteY0" fmla="*/ 55830 h 279150"/>
                <a:gd name="connsiteX1" fmla="*/ 116313 w 232625"/>
                <a:gd name="connsiteY1" fmla="*/ 55830 h 279150"/>
                <a:gd name="connsiteX2" fmla="*/ 116313 w 232625"/>
                <a:gd name="connsiteY2" fmla="*/ 0 h 279150"/>
                <a:gd name="connsiteX3" fmla="*/ 232625 w 232625"/>
                <a:gd name="connsiteY3" fmla="*/ 139575 h 279150"/>
                <a:gd name="connsiteX4" fmla="*/ 116313 w 232625"/>
                <a:gd name="connsiteY4" fmla="*/ 279150 h 279150"/>
                <a:gd name="connsiteX5" fmla="*/ 116313 w 232625"/>
                <a:gd name="connsiteY5" fmla="*/ 223320 h 279150"/>
                <a:gd name="connsiteX6" fmla="*/ 0 w 232625"/>
                <a:gd name="connsiteY6" fmla="*/ 223320 h 279150"/>
                <a:gd name="connsiteX7" fmla="*/ 0 w 232625"/>
                <a:gd name="connsiteY7" fmla="*/ 55830 h 27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625" h="279150">
                  <a:moveTo>
                    <a:pt x="186100" y="1"/>
                  </a:moveTo>
                  <a:lnTo>
                    <a:pt x="186100" y="139576"/>
                  </a:lnTo>
                  <a:lnTo>
                    <a:pt x="232625" y="139576"/>
                  </a:lnTo>
                  <a:lnTo>
                    <a:pt x="116313" y="279149"/>
                  </a:lnTo>
                  <a:lnTo>
                    <a:pt x="0" y="139576"/>
                  </a:lnTo>
                  <a:lnTo>
                    <a:pt x="46525" y="139576"/>
                  </a:lnTo>
                  <a:lnTo>
                    <a:pt x="46525" y="1"/>
                  </a:lnTo>
                  <a:lnTo>
                    <a:pt x="186100" y="1"/>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55831" tIns="1" rIns="55830" bIns="69787" numCol="1" spcCol="1270" anchor="ctr" anchorCtr="0">
              <a:noAutofit/>
            </a:bodyPr>
            <a:lstStyle/>
            <a:p>
              <a:pPr lvl="0" algn="ctr" defTabSz="355600">
                <a:lnSpc>
                  <a:spcPct val="90000"/>
                </a:lnSpc>
                <a:spcBef>
                  <a:spcPct val="0"/>
                </a:spcBef>
                <a:spcAft>
                  <a:spcPct val="35000"/>
                </a:spcAft>
              </a:pPr>
              <a:r>
                <a:rPr lang="en-US" sz="800" b="1" kern="1200" dirty="0" smtClean="0"/>
                <a:t>Ye</a:t>
              </a:r>
              <a:r>
                <a:rPr lang="en-US" sz="800" kern="1200" dirty="0" smtClean="0"/>
                <a:t>s</a:t>
              </a:r>
              <a:endParaRPr lang="en-US" sz="800" kern="1200" dirty="0"/>
            </a:p>
          </p:txBody>
        </p:sp>
        <p:sp>
          <p:nvSpPr>
            <p:cNvPr id="8" name="Freeform 7"/>
            <p:cNvSpPr/>
            <p:nvPr/>
          </p:nvSpPr>
          <p:spPr>
            <a:xfrm>
              <a:off x="3416627" y="2683631"/>
              <a:ext cx="2310745" cy="620334"/>
            </a:xfrm>
            <a:custGeom>
              <a:avLst/>
              <a:gdLst>
                <a:gd name="connsiteX0" fmla="*/ 0 w 2310745"/>
                <a:gd name="connsiteY0" fmla="*/ 62033 h 620334"/>
                <a:gd name="connsiteX1" fmla="*/ 62033 w 2310745"/>
                <a:gd name="connsiteY1" fmla="*/ 0 h 620334"/>
                <a:gd name="connsiteX2" fmla="*/ 2248712 w 2310745"/>
                <a:gd name="connsiteY2" fmla="*/ 0 h 620334"/>
                <a:gd name="connsiteX3" fmla="*/ 2310745 w 2310745"/>
                <a:gd name="connsiteY3" fmla="*/ 62033 h 620334"/>
                <a:gd name="connsiteX4" fmla="*/ 2310745 w 2310745"/>
                <a:gd name="connsiteY4" fmla="*/ 558301 h 620334"/>
                <a:gd name="connsiteX5" fmla="*/ 2248712 w 2310745"/>
                <a:gd name="connsiteY5" fmla="*/ 620334 h 620334"/>
                <a:gd name="connsiteX6" fmla="*/ 62033 w 2310745"/>
                <a:gd name="connsiteY6" fmla="*/ 620334 h 620334"/>
                <a:gd name="connsiteX7" fmla="*/ 0 w 2310745"/>
                <a:gd name="connsiteY7" fmla="*/ 558301 h 620334"/>
                <a:gd name="connsiteX8" fmla="*/ 0 w 2310745"/>
                <a:gd name="connsiteY8" fmla="*/ 62033 h 62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0745" h="620334">
                  <a:moveTo>
                    <a:pt x="0" y="62033"/>
                  </a:moveTo>
                  <a:cubicBezTo>
                    <a:pt x="0" y="27773"/>
                    <a:pt x="27773" y="0"/>
                    <a:pt x="62033" y="0"/>
                  </a:cubicBezTo>
                  <a:lnTo>
                    <a:pt x="2248712" y="0"/>
                  </a:lnTo>
                  <a:cubicBezTo>
                    <a:pt x="2282972" y="0"/>
                    <a:pt x="2310745" y="27773"/>
                    <a:pt x="2310745" y="62033"/>
                  </a:cubicBezTo>
                  <a:lnTo>
                    <a:pt x="2310745" y="558301"/>
                  </a:lnTo>
                  <a:cubicBezTo>
                    <a:pt x="2310745" y="592561"/>
                    <a:pt x="2282972" y="620334"/>
                    <a:pt x="2248712" y="620334"/>
                  </a:cubicBezTo>
                  <a:lnTo>
                    <a:pt x="62033" y="620334"/>
                  </a:lnTo>
                  <a:cubicBezTo>
                    <a:pt x="27773" y="620334"/>
                    <a:pt x="0" y="592561"/>
                    <a:pt x="0" y="558301"/>
                  </a:cubicBezTo>
                  <a:lnTo>
                    <a:pt x="0" y="62033"/>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56269" tIns="56269" rIns="56269" bIns="56269" numCol="1" spcCol="1270" anchor="ctr" anchorCtr="0">
              <a:noAutofit/>
            </a:bodyPr>
            <a:lstStyle/>
            <a:p>
              <a:pPr lvl="0" algn="l" defTabSz="444500">
                <a:lnSpc>
                  <a:spcPct val="90000"/>
                </a:lnSpc>
                <a:spcBef>
                  <a:spcPct val="0"/>
                </a:spcBef>
                <a:spcAft>
                  <a:spcPct val="35000"/>
                </a:spcAft>
              </a:pPr>
              <a:r>
                <a:rPr lang="en-US" sz="1500" kern="1200" dirty="0" smtClean="0"/>
                <a:t>Is min essential coverage offered to at least 70% full-time employees/dependents?</a:t>
              </a:r>
              <a:endParaRPr lang="en-US" sz="1500" kern="1200" dirty="0"/>
            </a:p>
          </p:txBody>
        </p:sp>
        <p:sp>
          <p:nvSpPr>
            <p:cNvPr id="9" name="Freeform 8"/>
            <p:cNvSpPr/>
            <p:nvPr/>
          </p:nvSpPr>
          <p:spPr>
            <a:xfrm>
              <a:off x="4432424" y="3342736"/>
              <a:ext cx="279151" cy="232626"/>
            </a:xfrm>
            <a:custGeom>
              <a:avLst/>
              <a:gdLst>
                <a:gd name="connsiteX0" fmla="*/ 0 w 232625"/>
                <a:gd name="connsiteY0" fmla="*/ 55830 h 279150"/>
                <a:gd name="connsiteX1" fmla="*/ 116313 w 232625"/>
                <a:gd name="connsiteY1" fmla="*/ 55830 h 279150"/>
                <a:gd name="connsiteX2" fmla="*/ 116313 w 232625"/>
                <a:gd name="connsiteY2" fmla="*/ 0 h 279150"/>
                <a:gd name="connsiteX3" fmla="*/ 232625 w 232625"/>
                <a:gd name="connsiteY3" fmla="*/ 139575 h 279150"/>
                <a:gd name="connsiteX4" fmla="*/ 116313 w 232625"/>
                <a:gd name="connsiteY4" fmla="*/ 279150 h 279150"/>
                <a:gd name="connsiteX5" fmla="*/ 116313 w 232625"/>
                <a:gd name="connsiteY5" fmla="*/ 223320 h 279150"/>
                <a:gd name="connsiteX6" fmla="*/ 0 w 232625"/>
                <a:gd name="connsiteY6" fmla="*/ 223320 h 279150"/>
                <a:gd name="connsiteX7" fmla="*/ 0 w 232625"/>
                <a:gd name="connsiteY7" fmla="*/ 55830 h 27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625" h="279150">
                  <a:moveTo>
                    <a:pt x="186100" y="1"/>
                  </a:moveTo>
                  <a:lnTo>
                    <a:pt x="186100" y="139576"/>
                  </a:lnTo>
                  <a:lnTo>
                    <a:pt x="232625" y="139576"/>
                  </a:lnTo>
                  <a:lnTo>
                    <a:pt x="116313" y="279149"/>
                  </a:lnTo>
                  <a:lnTo>
                    <a:pt x="0" y="139576"/>
                  </a:lnTo>
                  <a:lnTo>
                    <a:pt x="46525" y="139576"/>
                  </a:lnTo>
                  <a:lnTo>
                    <a:pt x="46525" y="1"/>
                  </a:lnTo>
                  <a:lnTo>
                    <a:pt x="186100" y="1"/>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55831" tIns="1" rIns="55830" bIns="69787" numCol="1" spcCol="1270" anchor="ctr" anchorCtr="0">
              <a:noAutofit/>
            </a:bodyPr>
            <a:lstStyle/>
            <a:p>
              <a:pPr lvl="0" algn="ctr" defTabSz="355600">
                <a:lnSpc>
                  <a:spcPct val="90000"/>
                </a:lnSpc>
                <a:spcBef>
                  <a:spcPct val="0"/>
                </a:spcBef>
                <a:spcAft>
                  <a:spcPct val="35000"/>
                </a:spcAft>
              </a:pPr>
              <a:r>
                <a:rPr lang="en-US" sz="800" b="1" kern="1200" dirty="0" smtClean="0"/>
                <a:t>Yes</a:t>
              </a:r>
              <a:endParaRPr lang="en-US" sz="800" b="1" kern="1200" dirty="0"/>
            </a:p>
          </p:txBody>
        </p:sp>
        <p:sp>
          <p:nvSpPr>
            <p:cNvPr id="10" name="Freeform 9"/>
            <p:cNvSpPr/>
            <p:nvPr/>
          </p:nvSpPr>
          <p:spPr>
            <a:xfrm>
              <a:off x="3416627" y="3614132"/>
              <a:ext cx="2310745" cy="620334"/>
            </a:xfrm>
            <a:custGeom>
              <a:avLst/>
              <a:gdLst>
                <a:gd name="connsiteX0" fmla="*/ 0 w 2310745"/>
                <a:gd name="connsiteY0" fmla="*/ 62033 h 620334"/>
                <a:gd name="connsiteX1" fmla="*/ 62033 w 2310745"/>
                <a:gd name="connsiteY1" fmla="*/ 0 h 620334"/>
                <a:gd name="connsiteX2" fmla="*/ 2248712 w 2310745"/>
                <a:gd name="connsiteY2" fmla="*/ 0 h 620334"/>
                <a:gd name="connsiteX3" fmla="*/ 2310745 w 2310745"/>
                <a:gd name="connsiteY3" fmla="*/ 62033 h 620334"/>
                <a:gd name="connsiteX4" fmla="*/ 2310745 w 2310745"/>
                <a:gd name="connsiteY4" fmla="*/ 558301 h 620334"/>
                <a:gd name="connsiteX5" fmla="*/ 2248712 w 2310745"/>
                <a:gd name="connsiteY5" fmla="*/ 620334 h 620334"/>
                <a:gd name="connsiteX6" fmla="*/ 62033 w 2310745"/>
                <a:gd name="connsiteY6" fmla="*/ 620334 h 620334"/>
                <a:gd name="connsiteX7" fmla="*/ 0 w 2310745"/>
                <a:gd name="connsiteY7" fmla="*/ 558301 h 620334"/>
                <a:gd name="connsiteX8" fmla="*/ 0 w 2310745"/>
                <a:gd name="connsiteY8" fmla="*/ 62033 h 62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0745" h="620334">
                  <a:moveTo>
                    <a:pt x="0" y="62033"/>
                  </a:moveTo>
                  <a:cubicBezTo>
                    <a:pt x="0" y="27773"/>
                    <a:pt x="27773" y="0"/>
                    <a:pt x="62033" y="0"/>
                  </a:cubicBezTo>
                  <a:lnTo>
                    <a:pt x="2248712" y="0"/>
                  </a:lnTo>
                  <a:cubicBezTo>
                    <a:pt x="2282972" y="0"/>
                    <a:pt x="2310745" y="27773"/>
                    <a:pt x="2310745" y="62033"/>
                  </a:cubicBezTo>
                  <a:lnTo>
                    <a:pt x="2310745" y="558301"/>
                  </a:lnTo>
                  <a:cubicBezTo>
                    <a:pt x="2310745" y="592561"/>
                    <a:pt x="2282972" y="620334"/>
                    <a:pt x="2248712" y="620334"/>
                  </a:cubicBezTo>
                  <a:lnTo>
                    <a:pt x="62033" y="620334"/>
                  </a:lnTo>
                  <a:cubicBezTo>
                    <a:pt x="27773" y="620334"/>
                    <a:pt x="0" y="592561"/>
                    <a:pt x="0" y="558301"/>
                  </a:cubicBezTo>
                  <a:lnTo>
                    <a:pt x="0" y="62033"/>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56269" tIns="56269" rIns="56269" bIns="56269" numCol="1" spcCol="1270" anchor="ctr" anchorCtr="0">
              <a:noAutofit/>
            </a:bodyPr>
            <a:lstStyle/>
            <a:p>
              <a:pPr lvl="0" algn="l" defTabSz="444500">
                <a:lnSpc>
                  <a:spcPct val="90000"/>
                </a:lnSpc>
                <a:spcBef>
                  <a:spcPct val="0"/>
                </a:spcBef>
                <a:spcAft>
                  <a:spcPct val="35000"/>
                </a:spcAft>
              </a:pPr>
              <a:r>
                <a:rPr lang="en-US" sz="1500" kern="1200" dirty="0" smtClean="0"/>
                <a:t>Does plan pay for at least 60% of cost of covered benefits? (Adequate)</a:t>
              </a:r>
              <a:endParaRPr lang="en-US" sz="1500" kern="1200" dirty="0"/>
            </a:p>
          </p:txBody>
        </p:sp>
        <p:sp>
          <p:nvSpPr>
            <p:cNvPr id="11" name="Freeform 10"/>
            <p:cNvSpPr/>
            <p:nvPr/>
          </p:nvSpPr>
          <p:spPr>
            <a:xfrm>
              <a:off x="4432424" y="4273237"/>
              <a:ext cx="279151" cy="232626"/>
            </a:xfrm>
            <a:custGeom>
              <a:avLst/>
              <a:gdLst>
                <a:gd name="connsiteX0" fmla="*/ 0 w 232625"/>
                <a:gd name="connsiteY0" fmla="*/ 55830 h 279150"/>
                <a:gd name="connsiteX1" fmla="*/ 116313 w 232625"/>
                <a:gd name="connsiteY1" fmla="*/ 55830 h 279150"/>
                <a:gd name="connsiteX2" fmla="*/ 116313 w 232625"/>
                <a:gd name="connsiteY2" fmla="*/ 0 h 279150"/>
                <a:gd name="connsiteX3" fmla="*/ 232625 w 232625"/>
                <a:gd name="connsiteY3" fmla="*/ 139575 h 279150"/>
                <a:gd name="connsiteX4" fmla="*/ 116313 w 232625"/>
                <a:gd name="connsiteY4" fmla="*/ 279150 h 279150"/>
                <a:gd name="connsiteX5" fmla="*/ 116313 w 232625"/>
                <a:gd name="connsiteY5" fmla="*/ 223320 h 279150"/>
                <a:gd name="connsiteX6" fmla="*/ 0 w 232625"/>
                <a:gd name="connsiteY6" fmla="*/ 223320 h 279150"/>
                <a:gd name="connsiteX7" fmla="*/ 0 w 232625"/>
                <a:gd name="connsiteY7" fmla="*/ 55830 h 27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625" h="279150">
                  <a:moveTo>
                    <a:pt x="186100" y="1"/>
                  </a:moveTo>
                  <a:lnTo>
                    <a:pt x="186100" y="139576"/>
                  </a:lnTo>
                  <a:lnTo>
                    <a:pt x="232625" y="139576"/>
                  </a:lnTo>
                  <a:lnTo>
                    <a:pt x="116313" y="279149"/>
                  </a:lnTo>
                  <a:lnTo>
                    <a:pt x="0" y="139576"/>
                  </a:lnTo>
                  <a:lnTo>
                    <a:pt x="46525" y="139576"/>
                  </a:lnTo>
                  <a:lnTo>
                    <a:pt x="46525" y="1"/>
                  </a:lnTo>
                  <a:lnTo>
                    <a:pt x="186100" y="1"/>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55831" tIns="1" rIns="55830" bIns="69787" numCol="1" spcCol="1270" anchor="ctr" anchorCtr="0">
              <a:noAutofit/>
            </a:bodyPr>
            <a:lstStyle/>
            <a:p>
              <a:pPr lvl="0" algn="ctr" defTabSz="355600">
                <a:lnSpc>
                  <a:spcPct val="90000"/>
                </a:lnSpc>
                <a:spcBef>
                  <a:spcPct val="0"/>
                </a:spcBef>
                <a:spcAft>
                  <a:spcPct val="35000"/>
                </a:spcAft>
              </a:pPr>
              <a:r>
                <a:rPr lang="en-US" sz="800" b="1" kern="1200" dirty="0" smtClean="0"/>
                <a:t>Ye</a:t>
              </a:r>
              <a:r>
                <a:rPr lang="en-US" sz="800" kern="1200" dirty="0" smtClean="0"/>
                <a:t>s</a:t>
              </a:r>
              <a:endParaRPr lang="en-US" sz="800" kern="1200" dirty="0"/>
            </a:p>
          </p:txBody>
        </p:sp>
        <p:sp>
          <p:nvSpPr>
            <p:cNvPr id="12" name="Freeform 11"/>
            <p:cNvSpPr/>
            <p:nvPr/>
          </p:nvSpPr>
          <p:spPr>
            <a:xfrm>
              <a:off x="3416627" y="4544634"/>
              <a:ext cx="2310745" cy="620334"/>
            </a:xfrm>
            <a:custGeom>
              <a:avLst/>
              <a:gdLst>
                <a:gd name="connsiteX0" fmla="*/ 0 w 2310745"/>
                <a:gd name="connsiteY0" fmla="*/ 62033 h 620334"/>
                <a:gd name="connsiteX1" fmla="*/ 62033 w 2310745"/>
                <a:gd name="connsiteY1" fmla="*/ 0 h 620334"/>
                <a:gd name="connsiteX2" fmla="*/ 2248712 w 2310745"/>
                <a:gd name="connsiteY2" fmla="*/ 0 h 620334"/>
                <a:gd name="connsiteX3" fmla="*/ 2310745 w 2310745"/>
                <a:gd name="connsiteY3" fmla="*/ 62033 h 620334"/>
                <a:gd name="connsiteX4" fmla="*/ 2310745 w 2310745"/>
                <a:gd name="connsiteY4" fmla="*/ 558301 h 620334"/>
                <a:gd name="connsiteX5" fmla="*/ 2248712 w 2310745"/>
                <a:gd name="connsiteY5" fmla="*/ 620334 h 620334"/>
                <a:gd name="connsiteX6" fmla="*/ 62033 w 2310745"/>
                <a:gd name="connsiteY6" fmla="*/ 620334 h 620334"/>
                <a:gd name="connsiteX7" fmla="*/ 0 w 2310745"/>
                <a:gd name="connsiteY7" fmla="*/ 558301 h 620334"/>
                <a:gd name="connsiteX8" fmla="*/ 0 w 2310745"/>
                <a:gd name="connsiteY8" fmla="*/ 62033 h 62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0745" h="620334">
                  <a:moveTo>
                    <a:pt x="0" y="62033"/>
                  </a:moveTo>
                  <a:cubicBezTo>
                    <a:pt x="0" y="27773"/>
                    <a:pt x="27773" y="0"/>
                    <a:pt x="62033" y="0"/>
                  </a:cubicBezTo>
                  <a:lnTo>
                    <a:pt x="2248712" y="0"/>
                  </a:lnTo>
                  <a:cubicBezTo>
                    <a:pt x="2282972" y="0"/>
                    <a:pt x="2310745" y="27773"/>
                    <a:pt x="2310745" y="62033"/>
                  </a:cubicBezTo>
                  <a:lnTo>
                    <a:pt x="2310745" y="558301"/>
                  </a:lnTo>
                  <a:cubicBezTo>
                    <a:pt x="2310745" y="592561"/>
                    <a:pt x="2282972" y="620334"/>
                    <a:pt x="2248712" y="620334"/>
                  </a:cubicBezTo>
                  <a:lnTo>
                    <a:pt x="62033" y="620334"/>
                  </a:lnTo>
                  <a:cubicBezTo>
                    <a:pt x="27773" y="620334"/>
                    <a:pt x="0" y="592561"/>
                    <a:pt x="0" y="558301"/>
                  </a:cubicBezTo>
                  <a:lnTo>
                    <a:pt x="0" y="62033"/>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56269" tIns="56269" rIns="56269" bIns="56269" numCol="1" spcCol="1270" anchor="ctr" anchorCtr="0">
              <a:noAutofit/>
            </a:bodyPr>
            <a:lstStyle/>
            <a:p>
              <a:pPr lvl="0" algn="l" defTabSz="444500">
                <a:lnSpc>
                  <a:spcPct val="90000"/>
                </a:lnSpc>
                <a:spcBef>
                  <a:spcPct val="0"/>
                </a:spcBef>
                <a:spcAft>
                  <a:spcPct val="35000"/>
                </a:spcAft>
              </a:pPr>
              <a:r>
                <a:rPr lang="en-US" sz="1500" kern="1200" dirty="0" smtClean="0"/>
                <a:t>Is employee contribution for single coverage </a:t>
              </a:r>
              <a:r>
                <a:rPr lang="en-US" sz="1500" dirty="0" smtClean="0"/>
                <a:t>no more</a:t>
              </a:r>
              <a:r>
                <a:rPr lang="en-US" sz="1500" kern="1200" dirty="0" smtClean="0"/>
                <a:t> than 9.5% of income? (Affordable)</a:t>
              </a:r>
              <a:endParaRPr lang="en-US" sz="1500" kern="1200" dirty="0"/>
            </a:p>
          </p:txBody>
        </p:sp>
        <p:sp>
          <p:nvSpPr>
            <p:cNvPr id="13" name="Freeform 12"/>
            <p:cNvSpPr/>
            <p:nvPr/>
          </p:nvSpPr>
          <p:spPr>
            <a:xfrm>
              <a:off x="4432424" y="5203738"/>
              <a:ext cx="279151" cy="232626"/>
            </a:xfrm>
            <a:custGeom>
              <a:avLst/>
              <a:gdLst>
                <a:gd name="connsiteX0" fmla="*/ 0 w 232625"/>
                <a:gd name="connsiteY0" fmla="*/ 55830 h 279150"/>
                <a:gd name="connsiteX1" fmla="*/ 116313 w 232625"/>
                <a:gd name="connsiteY1" fmla="*/ 55830 h 279150"/>
                <a:gd name="connsiteX2" fmla="*/ 116313 w 232625"/>
                <a:gd name="connsiteY2" fmla="*/ 0 h 279150"/>
                <a:gd name="connsiteX3" fmla="*/ 232625 w 232625"/>
                <a:gd name="connsiteY3" fmla="*/ 139575 h 279150"/>
                <a:gd name="connsiteX4" fmla="*/ 116313 w 232625"/>
                <a:gd name="connsiteY4" fmla="*/ 279150 h 279150"/>
                <a:gd name="connsiteX5" fmla="*/ 116313 w 232625"/>
                <a:gd name="connsiteY5" fmla="*/ 223320 h 279150"/>
                <a:gd name="connsiteX6" fmla="*/ 0 w 232625"/>
                <a:gd name="connsiteY6" fmla="*/ 223320 h 279150"/>
                <a:gd name="connsiteX7" fmla="*/ 0 w 232625"/>
                <a:gd name="connsiteY7" fmla="*/ 55830 h 27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625" h="279150">
                  <a:moveTo>
                    <a:pt x="186100" y="1"/>
                  </a:moveTo>
                  <a:lnTo>
                    <a:pt x="186100" y="139576"/>
                  </a:lnTo>
                  <a:lnTo>
                    <a:pt x="232625" y="139576"/>
                  </a:lnTo>
                  <a:lnTo>
                    <a:pt x="116313" y="279149"/>
                  </a:lnTo>
                  <a:lnTo>
                    <a:pt x="0" y="139576"/>
                  </a:lnTo>
                  <a:lnTo>
                    <a:pt x="46525" y="139576"/>
                  </a:lnTo>
                  <a:lnTo>
                    <a:pt x="46525" y="1"/>
                  </a:lnTo>
                  <a:lnTo>
                    <a:pt x="186100" y="1"/>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55831" tIns="1" rIns="55830" bIns="69787" numCol="1" spcCol="1270" anchor="ctr" anchorCtr="0">
              <a:noAutofit/>
            </a:bodyPr>
            <a:lstStyle/>
            <a:p>
              <a:pPr lvl="0" algn="ctr" defTabSz="355600">
                <a:lnSpc>
                  <a:spcPct val="90000"/>
                </a:lnSpc>
                <a:spcBef>
                  <a:spcPct val="0"/>
                </a:spcBef>
                <a:spcAft>
                  <a:spcPct val="35000"/>
                </a:spcAft>
              </a:pPr>
              <a:r>
                <a:rPr lang="en-US" sz="800" b="1" kern="1200" dirty="0" smtClean="0"/>
                <a:t>Yes</a:t>
              </a:r>
              <a:endParaRPr lang="en-US" sz="800" b="1" kern="1200" dirty="0"/>
            </a:p>
          </p:txBody>
        </p:sp>
        <p:sp>
          <p:nvSpPr>
            <p:cNvPr id="14" name="Freeform 13"/>
            <p:cNvSpPr/>
            <p:nvPr/>
          </p:nvSpPr>
          <p:spPr>
            <a:xfrm>
              <a:off x="3416627" y="5475135"/>
              <a:ext cx="2310745" cy="620334"/>
            </a:xfrm>
            <a:custGeom>
              <a:avLst/>
              <a:gdLst>
                <a:gd name="connsiteX0" fmla="*/ 0 w 2310745"/>
                <a:gd name="connsiteY0" fmla="*/ 62033 h 620334"/>
                <a:gd name="connsiteX1" fmla="*/ 62033 w 2310745"/>
                <a:gd name="connsiteY1" fmla="*/ 0 h 620334"/>
                <a:gd name="connsiteX2" fmla="*/ 2248712 w 2310745"/>
                <a:gd name="connsiteY2" fmla="*/ 0 h 620334"/>
                <a:gd name="connsiteX3" fmla="*/ 2310745 w 2310745"/>
                <a:gd name="connsiteY3" fmla="*/ 62033 h 620334"/>
                <a:gd name="connsiteX4" fmla="*/ 2310745 w 2310745"/>
                <a:gd name="connsiteY4" fmla="*/ 558301 h 620334"/>
                <a:gd name="connsiteX5" fmla="*/ 2248712 w 2310745"/>
                <a:gd name="connsiteY5" fmla="*/ 620334 h 620334"/>
                <a:gd name="connsiteX6" fmla="*/ 62033 w 2310745"/>
                <a:gd name="connsiteY6" fmla="*/ 620334 h 620334"/>
                <a:gd name="connsiteX7" fmla="*/ 0 w 2310745"/>
                <a:gd name="connsiteY7" fmla="*/ 558301 h 620334"/>
                <a:gd name="connsiteX8" fmla="*/ 0 w 2310745"/>
                <a:gd name="connsiteY8" fmla="*/ 62033 h 62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0745" h="620334">
                  <a:moveTo>
                    <a:pt x="0" y="62033"/>
                  </a:moveTo>
                  <a:cubicBezTo>
                    <a:pt x="0" y="27773"/>
                    <a:pt x="27773" y="0"/>
                    <a:pt x="62033" y="0"/>
                  </a:cubicBezTo>
                  <a:lnTo>
                    <a:pt x="2248712" y="0"/>
                  </a:lnTo>
                  <a:cubicBezTo>
                    <a:pt x="2282972" y="0"/>
                    <a:pt x="2310745" y="27773"/>
                    <a:pt x="2310745" y="62033"/>
                  </a:cubicBezTo>
                  <a:lnTo>
                    <a:pt x="2310745" y="558301"/>
                  </a:lnTo>
                  <a:cubicBezTo>
                    <a:pt x="2310745" y="592561"/>
                    <a:pt x="2282972" y="620334"/>
                    <a:pt x="2248712" y="620334"/>
                  </a:cubicBezTo>
                  <a:lnTo>
                    <a:pt x="62033" y="620334"/>
                  </a:lnTo>
                  <a:cubicBezTo>
                    <a:pt x="27773" y="620334"/>
                    <a:pt x="0" y="592561"/>
                    <a:pt x="0" y="558301"/>
                  </a:cubicBezTo>
                  <a:lnTo>
                    <a:pt x="0" y="62033"/>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56269" tIns="56269" rIns="56269" bIns="56269" numCol="1" spcCol="1270" anchor="ctr" anchorCtr="0">
              <a:noAutofit/>
            </a:bodyPr>
            <a:lstStyle/>
            <a:p>
              <a:pPr lvl="0" algn="l" defTabSz="444500">
                <a:lnSpc>
                  <a:spcPct val="90000"/>
                </a:lnSpc>
                <a:spcBef>
                  <a:spcPct val="0"/>
                </a:spcBef>
                <a:spcAft>
                  <a:spcPct val="35000"/>
                </a:spcAft>
              </a:pPr>
              <a:r>
                <a:rPr lang="en-US" sz="1500" kern="1200" dirty="0" smtClean="0"/>
                <a:t>Employer does not owe penalty</a:t>
              </a:r>
              <a:endParaRPr lang="en-US" sz="1500" kern="1200" dirty="0"/>
            </a:p>
          </p:txBody>
        </p:sp>
      </p:grpSp>
      <p:grpSp>
        <p:nvGrpSpPr>
          <p:cNvPr id="15" name="Group 14"/>
          <p:cNvGrpSpPr/>
          <p:nvPr/>
        </p:nvGrpSpPr>
        <p:grpSpPr>
          <a:xfrm>
            <a:off x="5105400" y="1749276"/>
            <a:ext cx="2438400" cy="3550910"/>
            <a:chOff x="3416627" y="1753130"/>
            <a:chExt cx="2310745" cy="3315558"/>
          </a:xfrm>
        </p:grpSpPr>
        <p:sp>
          <p:nvSpPr>
            <p:cNvPr id="16" name="Freeform 15"/>
            <p:cNvSpPr/>
            <p:nvPr/>
          </p:nvSpPr>
          <p:spPr>
            <a:xfrm>
              <a:off x="3416627" y="1753130"/>
              <a:ext cx="2310745" cy="620334"/>
            </a:xfrm>
            <a:custGeom>
              <a:avLst/>
              <a:gdLst>
                <a:gd name="connsiteX0" fmla="*/ 0 w 2310745"/>
                <a:gd name="connsiteY0" fmla="*/ 62033 h 620334"/>
                <a:gd name="connsiteX1" fmla="*/ 62033 w 2310745"/>
                <a:gd name="connsiteY1" fmla="*/ 0 h 620334"/>
                <a:gd name="connsiteX2" fmla="*/ 2248712 w 2310745"/>
                <a:gd name="connsiteY2" fmla="*/ 0 h 620334"/>
                <a:gd name="connsiteX3" fmla="*/ 2310745 w 2310745"/>
                <a:gd name="connsiteY3" fmla="*/ 62033 h 620334"/>
                <a:gd name="connsiteX4" fmla="*/ 2310745 w 2310745"/>
                <a:gd name="connsiteY4" fmla="*/ 558301 h 620334"/>
                <a:gd name="connsiteX5" fmla="*/ 2248712 w 2310745"/>
                <a:gd name="connsiteY5" fmla="*/ 620334 h 620334"/>
                <a:gd name="connsiteX6" fmla="*/ 62033 w 2310745"/>
                <a:gd name="connsiteY6" fmla="*/ 620334 h 620334"/>
                <a:gd name="connsiteX7" fmla="*/ 0 w 2310745"/>
                <a:gd name="connsiteY7" fmla="*/ 558301 h 620334"/>
                <a:gd name="connsiteX8" fmla="*/ 0 w 2310745"/>
                <a:gd name="connsiteY8" fmla="*/ 62033 h 62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0745" h="620334">
                  <a:moveTo>
                    <a:pt x="0" y="62033"/>
                  </a:moveTo>
                  <a:cubicBezTo>
                    <a:pt x="0" y="27773"/>
                    <a:pt x="27773" y="0"/>
                    <a:pt x="62033" y="0"/>
                  </a:cubicBezTo>
                  <a:lnTo>
                    <a:pt x="2248712" y="0"/>
                  </a:lnTo>
                  <a:cubicBezTo>
                    <a:pt x="2282972" y="0"/>
                    <a:pt x="2310745" y="27773"/>
                    <a:pt x="2310745" y="62033"/>
                  </a:cubicBezTo>
                  <a:lnTo>
                    <a:pt x="2310745" y="558301"/>
                  </a:lnTo>
                  <a:cubicBezTo>
                    <a:pt x="2310745" y="592561"/>
                    <a:pt x="2282972" y="620334"/>
                    <a:pt x="2248712" y="620334"/>
                  </a:cubicBezTo>
                  <a:lnTo>
                    <a:pt x="62033" y="620334"/>
                  </a:lnTo>
                  <a:cubicBezTo>
                    <a:pt x="27773" y="620334"/>
                    <a:pt x="0" y="592561"/>
                    <a:pt x="0" y="558301"/>
                  </a:cubicBezTo>
                  <a:lnTo>
                    <a:pt x="0" y="62033"/>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56269" tIns="56269" rIns="56269" bIns="56269" numCol="1" spcCol="1270" anchor="ctr" anchorCtr="0">
              <a:noAutofit/>
            </a:bodyPr>
            <a:lstStyle/>
            <a:p>
              <a:pPr lvl="0" algn="l" defTabSz="444500">
                <a:lnSpc>
                  <a:spcPct val="90000"/>
                </a:lnSpc>
                <a:spcBef>
                  <a:spcPct val="0"/>
                </a:spcBef>
                <a:spcAft>
                  <a:spcPct val="35000"/>
                </a:spcAft>
              </a:pPr>
              <a:r>
                <a:rPr lang="en-US" sz="1500" kern="1200" dirty="0" smtClean="0"/>
                <a:t>Employer is not subject to penalties</a:t>
              </a:r>
              <a:r>
                <a:rPr lang="en-US" sz="1000" kern="1200" dirty="0" smtClean="0"/>
                <a:t>.</a:t>
              </a:r>
              <a:endParaRPr lang="en-US" sz="1000" kern="1200" dirty="0"/>
            </a:p>
          </p:txBody>
        </p:sp>
        <p:sp>
          <p:nvSpPr>
            <p:cNvPr id="18" name="Freeform 17"/>
            <p:cNvSpPr/>
            <p:nvPr/>
          </p:nvSpPr>
          <p:spPr>
            <a:xfrm>
              <a:off x="3416627" y="2683631"/>
              <a:ext cx="2310745" cy="620334"/>
            </a:xfrm>
            <a:custGeom>
              <a:avLst/>
              <a:gdLst>
                <a:gd name="connsiteX0" fmla="*/ 0 w 2310745"/>
                <a:gd name="connsiteY0" fmla="*/ 62033 h 620334"/>
                <a:gd name="connsiteX1" fmla="*/ 62033 w 2310745"/>
                <a:gd name="connsiteY1" fmla="*/ 0 h 620334"/>
                <a:gd name="connsiteX2" fmla="*/ 2248712 w 2310745"/>
                <a:gd name="connsiteY2" fmla="*/ 0 h 620334"/>
                <a:gd name="connsiteX3" fmla="*/ 2310745 w 2310745"/>
                <a:gd name="connsiteY3" fmla="*/ 62033 h 620334"/>
                <a:gd name="connsiteX4" fmla="*/ 2310745 w 2310745"/>
                <a:gd name="connsiteY4" fmla="*/ 558301 h 620334"/>
                <a:gd name="connsiteX5" fmla="*/ 2248712 w 2310745"/>
                <a:gd name="connsiteY5" fmla="*/ 620334 h 620334"/>
                <a:gd name="connsiteX6" fmla="*/ 62033 w 2310745"/>
                <a:gd name="connsiteY6" fmla="*/ 620334 h 620334"/>
                <a:gd name="connsiteX7" fmla="*/ 0 w 2310745"/>
                <a:gd name="connsiteY7" fmla="*/ 558301 h 620334"/>
                <a:gd name="connsiteX8" fmla="*/ 0 w 2310745"/>
                <a:gd name="connsiteY8" fmla="*/ 62033 h 62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0745" h="620334">
                  <a:moveTo>
                    <a:pt x="0" y="62033"/>
                  </a:moveTo>
                  <a:cubicBezTo>
                    <a:pt x="0" y="27773"/>
                    <a:pt x="27773" y="0"/>
                    <a:pt x="62033" y="0"/>
                  </a:cubicBezTo>
                  <a:lnTo>
                    <a:pt x="2248712" y="0"/>
                  </a:lnTo>
                  <a:cubicBezTo>
                    <a:pt x="2282972" y="0"/>
                    <a:pt x="2310745" y="27773"/>
                    <a:pt x="2310745" y="62033"/>
                  </a:cubicBezTo>
                  <a:lnTo>
                    <a:pt x="2310745" y="558301"/>
                  </a:lnTo>
                  <a:cubicBezTo>
                    <a:pt x="2310745" y="592561"/>
                    <a:pt x="2282972" y="620334"/>
                    <a:pt x="2248712" y="620334"/>
                  </a:cubicBezTo>
                  <a:lnTo>
                    <a:pt x="62033" y="620334"/>
                  </a:lnTo>
                  <a:cubicBezTo>
                    <a:pt x="27773" y="620334"/>
                    <a:pt x="0" y="592561"/>
                    <a:pt x="0" y="558301"/>
                  </a:cubicBezTo>
                  <a:lnTo>
                    <a:pt x="0" y="62033"/>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56269" tIns="56269" rIns="56269" bIns="56269" numCol="1" spcCol="1270" anchor="ctr" anchorCtr="0">
              <a:noAutofit/>
            </a:bodyPr>
            <a:lstStyle/>
            <a:p>
              <a:pPr lvl="0" algn="l" defTabSz="444500">
                <a:lnSpc>
                  <a:spcPct val="90000"/>
                </a:lnSpc>
                <a:spcBef>
                  <a:spcPct val="0"/>
                </a:spcBef>
                <a:spcAft>
                  <a:spcPct val="35000"/>
                </a:spcAft>
              </a:pPr>
              <a:r>
                <a:rPr lang="en-US" sz="1500" kern="1200" dirty="0" smtClean="0"/>
                <a:t>Subject to penalty (a) if one full-time </a:t>
              </a:r>
              <a:r>
                <a:rPr lang="en-US" sz="1500" kern="1200" dirty="0" err="1" smtClean="0"/>
                <a:t>emp</a:t>
              </a:r>
              <a:r>
                <a:rPr lang="en-US" sz="1500" kern="1200" dirty="0" smtClean="0"/>
                <a:t> gets subsidized coverage on exchange</a:t>
              </a:r>
              <a:endParaRPr lang="en-US" sz="1500" kern="1200" dirty="0"/>
            </a:p>
          </p:txBody>
        </p:sp>
        <p:sp>
          <p:nvSpPr>
            <p:cNvPr id="20" name="Freeform 19"/>
            <p:cNvSpPr/>
            <p:nvPr/>
          </p:nvSpPr>
          <p:spPr>
            <a:xfrm>
              <a:off x="3416627" y="3712184"/>
              <a:ext cx="2310745" cy="1356504"/>
            </a:xfrm>
            <a:custGeom>
              <a:avLst/>
              <a:gdLst>
                <a:gd name="connsiteX0" fmla="*/ 0 w 2310745"/>
                <a:gd name="connsiteY0" fmla="*/ 62033 h 620334"/>
                <a:gd name="connsiteX1" fmla="*/ 62033 w 2310745"/>
                <a:gd name="connsiteY1" fmla="*/ 0 h 620334"/>
                <a:gd name="connsiteX2" fmla="*/ 2248712 w 2310745"/>
                <a:gd name="connsiteY2" fmla="*/ 0 h 620334"/>
                <a:gd name="connsiteX3" fmla="*/ 2310745 w 2310745"/>
                <a:gd name="connsiteY3" fmla="*/ 62033 h 620334"/>
                <a:gd name="connsiteX4" fmla="*/ 2310745 w 2310745"/>
                <a:gd name="connsiteY4" fmla="*/ 558301 h 620334"/>
                <a:gd name="connsiteX5" fmla="*/ 2248712 w 2310745"/>
                <a:gd name="connsiteY5" fmla="*/ 620334 h 620334"/>
                <a:gd name="connsiteX6" fmla="*/ 62033 w 2310745"/>
                <a:gd name="connsiteY6" fmla="*/ 620334 h 620334"/>
                <a:gd name="connsiteX7" fmla="*/ 0 w 2310745"/>
                <a:gd name="connsiteY7" fmla="*/ 558301 h 620334"/>
                <a:gd name="connsiteX8" fmla="*/ 0 w 2310745"/>
                <a:gd name="connsiteY8" fmla="*/ 62033 h 62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0745" h="620334">
                  <a:moveTo>
                    <a:pt x="0" y="62033"/>
                  </a:moveTo>
                  <a:cubicBezTo>
                    <a:pt x="0" y="27773"/>
                    <a:pt x="27773" y="0"/>
                    <a:pt x="62033" y="0"/>
                  </a:cubicBezTo>
                  <a:lnTo>
                    <a:pt x="2248712" y="0"/>
                  </a:lnTo>
                  <a:cubicBezTo>
                    <a:pt x="2282972" y="0"/>
                    <a:pt x="2310745" y="27773"/>
                    <a:pt x="2310745" y="62033"/>
                  </a:cubicBezTo>
                  <a:lnTo>
                    <a:pt x="2310745" y="558301"/>
                  </a:lnTo>
                  <a:cubicBezTo>
                    <a:pt x="2310745" y="592561"/>
                    <a:pt x="2282972" y="620334"/>
                    <a:pt x="2248712" y="620334"/>
                  </a:cubicBezTo>
                  <a:lnTo>
                    <a:pt x="62033" y="620334"/>
                  </a:lnTo>
                  <a:cubicBezTo>
                    <a:pt x="27773" y="620334"/>
                    <a:pt x="0" y="592561"/>
                    <a:pt x="0" y="558301"/>
                  </a:cubicBezTo>
                  <a:lnTo>
                    <a:pt x="0" y="62033"/>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56269" tIns="56269" rIns="56269" bIns="56269" numCol="1" spcCol="1270" anchor="ctr" anchorCtr="0">
              <a:noAutofit/>
            </a:bodyPr>
            <a:lstStyle/>
            <a:p>
              <a:pPr lvl="0" algn="l" defTabSz="444500">
                <a:lnSpc>
                  <a:spcPct val="90000"/>
                </a:lnSpc>
                <a:spcBef>
                  <a:spcPct val="0"/>
                </a:spcBef>
                <a:spcAft>
                  <a:spcPct val="35000"/>
                </a:spcAft>
              </a:pPr>
              <a:r>
                <a:rPr lang="en-US" sz="1500" kern="1200" dirty="0" smtClean="0"/>
                <a:t>Subject to penalty (b) if employee gets subsidized coverage on exchange</a:t>
              </a:r>
              <a:endParaRPr lang="en-US" sz="1500" kern="1200" dirty="0"/>
            </a:p>
          </p:txBody>
        </p:sp>
      </p:grpSp>
      <p:grpSp>
        <p:nvGrpSpPr>
          <p:cNvPr id="31" name="Group 30"/>
          <p:cNvGrpSpPr/>
          <p:nvPr/>
        </p:nvGrpSpPr>
        <p:grpSpPr>
          <a:xfrm>
            <a:off x="4503280" y="1874838"/>
            <a:ext cx="536879" cy="415925"/>
            <a:chOff x="4503280" y="1874838"/>
            <a:chExt cx="536879" cy="415925"/>
          </a:xfrm>
        </p:grpSpPr>
        <p:grpSp>
          <p:nvGrpSpPr>
            <p:cNvPr id="26" name="Group 6"/>
            <p:cNvGrpSpPr>
              <a:grpSpLocks noChangeAspect="1"/>
            </p:cNvGrpSpPr>
            <p:nvPr/>
          </p:nvGrpSpPr>
          <p:grpSpPr bwMode="auto">
            <a:xfrm>
              <a:off x="4520102" y="1874838"/>
              <a:ext cx="503236" cy="415925"/>
              <a:chOff x="2851" y="1181"/>
              <a:chExt cx="192" cy="262"/>
            </a:xfrm>
          </p:grpSpPr>
          <p:sp>
            <p:nvSpPr>
              <p:cNvPr id="27" name="AutoShape 5"/>
              <p:cNvSpPr>
                <a:spLocks noChangeAspect="1" noChangeArrowheads="1" noTextEdit="1"/>
              </p:cNvSpPr>
              <p:nvPr/>
            </p:nvSpPr>
            <p:spPr bwMode="auto">
              <a:xfrm>
                <a:off x="2851" y="1181"/>
                <a:ext cx="19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10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1" y="1181"/>
                <a:ext cx="191"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1" y="1181"/>
                <a:ext cx="191"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TextBox 29"/>
            <p:cNvSpPr txBox="1"/>
            <p:nvPr/>
          </p:nvSpPr>
          <p:spPr>
            <a:xfrm>
              <a:off x="4503280" y="1959689"/>
              <a:ext cx="536879" cy="246221"/>
            </a:xfrm>
            <a:prstGeom prst="rect">
              <a:avLst/>
            </a:prstGeom>
            <a:noFill/>
          </p:spPr>
          <p:txBody>
            <a:bodyPr wrap="square" rtlCol="0">
              <a:spAutoFit/>
            </a:bodyPr>
            <a:lstStyle/>
            <a:p>
              <a:r>
                <a:rPr lang="en-US" sz="1000" b="1" dirty="0"/>
                <a:t>N</a:t>
              </a:r>
              <a:r>
                <a:rPr lang="en-US" sz="1000" b="1" dirty="0" smtClean="0"/>
                <a:t>o</a:t>
              </a:r>
              <a:endParaRPr lang="en-US" sz="1000" b="1" dirty="0"/>
            </a:p>
          </p:txBody>
        </p:sp>
      </p:grpSp>
      <p:grpSp>
        <p:nvGrpSpPr>
          <p:cNvPr id="48" name="Group 47"/>
          <p:cNvGrpSpPr/>
          <p:nvPr/>
        </p:nvGrpSpPr>
        <p:grpSpPr>
          <a:xfrm>
            <a:off x="4432803" y="2870997"/>
            <a:ext cx="536879" cy="415925"/>
            <a:chOff x="4503280" y="1874838"/>
            <a:chExt cx="536879" cy="415925"/>
          </a:xfrm>
        </p:grpSpPr>
        <p:grpSp>
          <p:nvGrpSpPr>
            <p:cNvPr id="49" name="Group 6"/>
            <p:cNvGrpSpPr>
              <a:grpSpLocks noChangeAspect="1"/>
            </p:cNvGrpSpPr>
            <p:nvPr/>
          </p:nvGrpSpPr>
          <p:grpSpPr bwMode="auto">
            <a:xfrm>
              <a:off x="4520102" y="1874838"/>
              <a:ext cx="503236" cy="415925"/>
              <a:chOff x="2851" y="1181"/>
              <a:chExt cx="192" cy="262"/>
            </a:xfrm>
          </p:grpSpPr>
          <p:sp>
            <p:nvSpPr>
              <p:cNvPr id="51" name="AutoShape 5"/>
              <p:cNvSpPr>
                <a:spLocks noChangeAspect="1" noChangeArrowheads="1" noTextEdit="1"/>
              </p:cNvSpPr>
              <p:nvPr/>
            </p:nvSpPr>
            <p:spPr bwMode="auto">
              <a:xfrm>
                <a:off x="2851" y="1181"/>
                <a:ext cx="19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52"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1" y="1181"/>
                <a:ext cx="191"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1" y="1181"/>
                <a:ext cx="191"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 name="TextBox 49"/>
            <p:cNvSpPr txBox="1"/>
            <p:nvPr/>
          </p:nvSpPr>
          <p:spPr>
            <a:xfrm>
              <a:off x="4503280" y="1959689"/>
              <a:ext cx="536879" cy="246221"/>
            </a:xfrm>
            <a:prstGeom prst="rect">
              <a:avLst/>
            </a:prstGeom>
            <a:noFill/>
          </p:spPr>
          <p:txBody>
            <a:bodyPr wrap="square" rtlCol="0">
              <a:spAutoFit/>
            </a:bodyPr>
            <a:lstStyle/>
            <a:p>
              <a:r>
                <a:rPr lang="en-US" sz="1000" b="1" dirty="0"/>
                <a:t>N</a:t>
              </a:r>
              <a:r>
                <a:rPr lang="en-US" sz="1000" b="1" dirty="0" smtClean="0"/>
                <a:t>o</a:t>
              </a:r>
              <a:endParaRPr lang="en-US" sz="1000" b="1" dirty="0"/>
            </a:p>
          </p:txBody>
        </p:sp>
      </p:grpSp>
      <p:grpSp>
        <p:nvGrpSpPr>
          <p:cNvPr id="54" name="Group 53"/>
          <p:cNvGrpSpPr/>
          <p:nvPr/>
        </p:nvGrpSpPr>
        <p:grpSpPr>
          <a:xfrm>
            <a:off x="4404062" y="3867549"/>
            <a:ext cx="536879" cy="415925"/>
            <a:chOff x="4503280" y="1874838"/>
            <a:chExt cx="536879" cy="415925"/>
          </a:xfrm>
        </p:grpSpPr>
        <p:grpSp>
          <p:nvGrpSpPr>
            <p:cNvPr id="55" name="Group 6"/>
            <p:cNvGrpSpPr>
              <a:grpSpLocks noChangeAspect="1"/>
            </p:cNvGrpSpPr>
            <p:nvPr/>
          </p:nvGrpSpPr>
          <p:grpSpPr bwMode="auto">
            <a:xfrm>
              <a:off x="4520102" y="1874838"/>
              <a:ext cx="503236" cy="415925"/>
              <a:chOff x="2851" y="1181"/>
              <a:chExt cx="192" cy="262"/>
            </a:xfrm>
          </p:grpSpPr>
          <p:sp>
            <p:nvSpPr>
              <p:cNvPr id="57" name="AutoShape 5"/>
              <p:cNvSpPr>
                <a:spLocks noChangeAspect="1" noChangeArrowheads="1" noTextEdit="1"/>
              </p:cNvSpPr>
              <p:nvPr/>
            </p:nvSpPr>
            <p:spPr bwMode="auto">
              <a:xfrm>
                <a:off x="2851" y="1181"/>
                <a:ext cx="19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5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1" y="1181"/>
                <a:ext cx="191"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1" y="1181"/>
                <a:ext cx="191"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 name="TextBox 55"/>
            <p:cNvSpPr txBox="1"/>
            <p:nvPr/>
          </p:nvSpPr>
          <p:spPr>
            <a:xfrm>
              <a:off x="4503280" y="1959689"/>
              <a:ext cx="536879" cy="246221"/>
            </a:xfrm>
            <a:prstGeom prst="rect">
              <a:avLst/>
            </a:prstGeom>
            <a:noFill/>
          </p:spPr>
          <p:txBody>
            <a:bodyPr wrap="square" rtlCol="0">
              <a:spAutoFit/>
            </a:bodyPr>
            <a:lstStyle/>
            <a:p>
              <a:r>
                <a:rPr lang="en-US" sz="1000" b="1" dirty="0"/>
                <a:t>N</a:t>
              </a:r>
              <a:r>
                <a:rPr lang="en-US" sz="1000" b="1" dirty="0" smtClean="0"/>
                <a:t>o</a:t>
              </a:r>
              <a:endParaRPr lang="en-US" sz="1000" b="1" dirty="0"/>
            </a:p>
          </p:txBody>
        </p:sp>
      </p:grpSp>
      <p:grpSp>
        <p:nvGrpSpPr>
          <p:cNvPr id="60" name="Group 59"/>
          <p:cNvGrpSpPr/>
          <p:nvPr/>
        </p:nvGrpSpPr>
        <p:grpSpPr>
          <a:xfrm>
            <a:off x="4440423" y="4864101"/>
            <a:ext cx="536879" cy="415925"/>
            <a:chOff x="4503280" y="1874838"/>
            <a:chExt cx="536879" cy="415925"/>
          </a:xfrm>
        </p:grpSpPr>
        <p:grpSp>
          <p:nvGrpSpPr>
            <p:cNvPr id="61" name="Group 6"/>
            <p:cNvGrpSpPr>
              <a:grpSpLocks noChangeAspect="1"/>
            </p:cNvGrpSpPr>
            <p:nvPr/>
          </p:nvGrpSpPr>
          <p:grpSpPr bwMode="auto">
            <a:xfrm>
              <a:off x="4520102" y="1874838"/>
              <a:ext cx="503236" cy="415925"/>
              <a:chOff x="2851" y="1181"/>
              <a:chExt cx="192" cy="262"/>
            </a:xfrm>
          </p:grpSpPr>
          <p:sp>
            <p:nvSpPr>
              <p:cNvPr id="63" name="AutoShape 5"/>
              <p:cNvSpPr>
                <a:spLocks noChangeAspect="1" noChangeArrowheads="1" noTextEdit="1"/>
              </p:cNvSpPr>
              <p:nvPr/>
            </p:nvSpPr>
            <p:spPr bwMode="auto">
              <a:xfrm>
                <a:off x="2851" y="1181"/>
                <a:ext cx="19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64"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1" y="1181"/>
                <a:ext cx="191"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1" y="1181"/>
                <a:ext cx="191"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2" name="TextBox 61"/>
            <p:cNvSpPr txBox="1"/>
            <p:nvPr/>
          </p:nvSpPr>
          <p:spPr>
            <a:xfrm>
              <a:off x="4503280" y="1959689"/>
              <a:ext cx="536879" cy="246221"/>
            </a:xfrm>
            <a:prstGeom prst="rect">
              <a:avLst/>
            </a:prstGeom>
            <a:noFill/>
          </p:spPr>
          <p:txBody>
            <a:bodyPr wrap="square" rtlCol="0">
              <a:spAutoFit/>
            </a:bodyPr>
            <a:lstStyle/>
            <a:p>
              <a:r>
                <a:rPr lang="en-US" sz="1000" b="1" dirty="0" smtClean="0"/>
                <a:t>No</a:t>
              </a:r>
              <a:endParaRPr lang="en-US" sz="1000" b="1" dirty="0"/>
            </a:p>
          </p:txBody>
        </p:sp>
      </p:grpSp>
    </p:spTree>
    <p:extLst>
      <p:ext uri="{BB962C8B-B14F-4D97-AF65-F5344CB8AC3E}">
        <p14:creationId xmlns:p14="http://schemas.microsoft.com/office/powerpoint/2010/main" val="5646749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Cover or Not to Cover…</a:t>
            </a:r>
            <a:endParaRPr lang="en-US" dirty="0"/>
          </a:p>
        </p:txBody>
      </p:sp>
      <p:sp>
        <p:nvSpPr>
          <p:cNvPr id="3" name="Content Placeholder 2"/>
          <p:cNvSpPr>
            <a:spLocks noGrp="1"/>
          </p:cNvSpPr>
          <p:nvPr>
            <p:ph idx="1"/>
          </p:nvPr>
        </p:nvSpPr>
        <p:spPr>
          <a:xfrm>
            <a:off x="457200" y="1828800"/>
            <a:ext cx="8229600" cy="4267200"/>
          </a:xfrm>
        </p:spPr>
        <p:txBody>
          <a:bodyPr/>
          <a:lstStyle/>
          <a:p>
            <a:r>
              <a:rPr lang="en-US" dirty="0" smtClean="0"/>
              <a:t>Not covered by “employer mandate:”</a:t>
            </a:r>
          </a:p>
          <a:p>
            <a:pPr lvl="1"/>
            <a:endParaRPr lang="en-US" dirty="0"/>
          </a:p>
          <a:p>
            <a:pPr lvl="1"/>
            <a:r>
              <a:rPr lang="en-US" dirty="0" smtClean="0"/>
              <a:t>Spouses</a:t>
            </a:r>
          </a:p>
          <a:p>
            <a:pPr lvl="1"/>
            <a:endParaRPr lang="en-US" dirty="0"/>
          </a:p>
          <a:p>
            <a:pPr lvl="1"/>
            <a:r>
              <a:rPr lang="en-US" dirty="0" smtClean="0"/>
              <a:t>Pre-65 retirees</a:t>
            </a:r>
          </a:p>
          <a:p>
            <a:pPr lvl="1"/>
            <a:endParaRPr lang="en-US" dirty="0"/>
          </a:p>
          <a:p>
            <a:pPr lvl="1"/>
            <a:r>
              <a:rPr lang="en-US" dirty="0" smtClean="0"/>
              <a:t>Part-timers (under 30 </a:t>
            </a:r>
            <a:r>
              <a:rPr lang="en-US" dirty="0" err="1" smtClean="0"/>
              <a:t>hrs</a:t>
            </a:r>
            <a:r>
              <a:rPr lang="en-US" dirty="0" smtClean="0"/>
              <a:t>/</a:t>
            </a:r>
            <a:r>
              <a:rPr lang="en-US" dirty="0" err="1" smtClean="0"/>
              <a:t>wk</a:t>
            </a:r>
            <a:r>
              <a:rPr lang="en-US" dirty="0" smtClean="0"/>
              <a:t>)</a:t>
            </a:r>
          </a:p>
          <a:p>
            <a:pPr lvl="1"/>
            <a:endParaRPr lang="en-US" dirty="0"/>
          </a:p>
          <a:p>
            <a:r>
              <a:rPr lang="en-US" dirty="0" smtClean="0"/>
              <a:t>Consider options and consequences </a:t>
            </a:r>
            <a:endParaRPr lang="en-US" dirty="0"/>
          </a:p>
        </p:txBody>
      </p:sp>
    </p:spTree>
    <p:extLst>
      <p:ext uri="{BB962C8B-B14F-4D97-AF65-F5344CB8AC3E}">
        <p14:creationId xmlns:p14="http://schemas.microsoft.com/office/powerpoint/2010/main" val="418737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algn="ctr"/>
            <a:r>
              <a:rPr lang="en-US" b="1" smtClean="0"/>
              <a:t>Full-Time Employee</a:t>
            </a:r>
          </a:p>
        </p:txBody>
      </p:sp>
      <p:sp>
        <p:nvSpPr>
          <p:cNvPr id="3" name="Content Placeholder 2"/>
          <p:cNvSpPr>
            <a:spLocks noGrp="1"/>
          </p:cNvSpPr>
          <p:nvPr>
            <p:ph idx="1"/>
          </p:nvPr>
        </p:nvSpPr>
        <p:spPr/>
        <p:txBody>
          <a:bodyPr/>
          <a:lstStyle/>
          <a:p>
            <a:pPr>
              <a:defRPr/>
            </a:pPr>
            <a:r>
              <a:rPr lang="en-US" dirty="0" smtClean="0"/>
              <a:t>Works on average at least 30 </a:t>
            </a:r>
            <a:r>
              <a:rPr lang="en-US" dirty="0" err="1" smtClean="0"/>
              <a:t>hrs</a:t>
            </a:r>
            <a:r>
              <a:rPr lang="en-US" dirty="0" smtClean="0"/>
              <a:t>/week (130 </a:t>
            </a:r>
            <a:r>
              <a:rPr lang="en-US" dirty="0" err="1" smtClean="0"/>
              <a:t>hrs</a:t>
            </a:r>
            <a:r>
              <a:rPr lang="en-US" dirty="0" smtClean="0"/>
              <a:t>/</a:t>
            </a:r>
            <a:r>
              <a:rPr lang="en-US" dirty="0" err="1" smtClean="0"/>
              <a:t>mo</a:t>
            </a:r>
            <a:r>
              <a:rPr lang="en-US" dirty="0" smtClean="0"/>
              <a:t>)</a:t>
            </a:r>
          </a:p>
          <a:p>
            <a:pPr marL="0" indent="0">
              <a:buFontTx/>
              <a:buNone/>
              <a:defRPr/>
            </a:pPr>
            <a:endParaRPr lang="en-US" dirty="0" smtClean="0"/>
          </a:p>
          <a:p>
            <a:pPr>
              <a:defRPr/>
            </a:pPr>
            <a:r>
              <a:rPr lang="en-US" dirty="0" smtClean="0"/>
              <a:t>Includes all paid hours – regardless of whether actual work is performed</a:t>
            </a:r>
          </a:p>
          <a:p>
            <a:pPr marL="0" indent="0">
              <a:buFontTx/>
              <a:buNone/>
              <a:defRPr/>
            </a:pPr>
            <a:endParaRPr lang="en-US" dirty="0" smtClean="0"/>
          </a:p>
          <a:p>
            <a:pPr>
              <a:defRPr/>
            </a:pPr>
            <a:r>
              <a:rPr lang="en-US" dirty="0" smtClean="0"/>
              <a:t>Optional “safe harbors” for employers to use when they can’t reasonably determine full-time status </a:t>
            </a:r>
          </a:p>
          <a:p>
            <a:pPr lvl="1">
              <a:defRPr/>
            </a:pPr>
            <a:r>
              <a:rPr lang="en-US" sz="1900" dirty="0" smtClean="0"/>
              <a:t>Measurement period – (3-12 months)</a:t>
            </a:r>
          </a:p>
          <a:p>
            <a:pPr lvl="1">
              <a:defRPr/>
            </a:pPr>
            <a:r>
              <a:rPr lang="en-US" sz="1900" dirty="0" smtClean="0"/>
              <a:t>Stability period – (greater of 6 months or length of measurement period)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smtClean="0"/>
              <a:t>Employer Assistance and “Marketplace” plans</a:t>
            </a:r>
          </a:p>
        </p:txBody>
      </p:sp>
      <p:sp>
        <p:nvSpPr>
          <p:cNvPr id="21507" name="Content Placeholder 2"/>
          <p:cNvSpPr>
            <a:spLocks noGrp="1"/>
          </p:cNvSpPr>
          <p:nvPr>
            <p:ph idx="1"/>
          </p:nvPr>
        </p:nvSpPr>
        <p:spPr>
          <a:xfrm>
            <a:off x="457200" y="1752600"/>
            <a:ext cx="8458200" cy="4343400"/>
          </a:xfrm>
        </p:spPr>
        <p:txBody>
          <a:bodyPr/>
          <a:lstStyle/>
          <a:p>
            <a:r>
              <a:rPr lang="en-US" altLang="en-US" dirty="0" smtClean="0"/>
              <a:t>Employers not permitted to offer tax favored arrangements to purchase individual market coverage</a:t>
            </a:r>
          </a:p>
          <a:p>
            <a:endParaRPr lang="en-US" altLang="en-US" dirty="0" smtClean="0"/>
          </a:p>
          <a:p>
            <a:r>
              <a:rPr lang="en-US" altLang="en-US" dirty="0" smtClean="0"/>
              <a:t>HRA may be used for actives if “integrated” with another group health plan</a:t>
            </a:r>
          </a:p>
          <a:p>
            <a:pPr>
              <a:buFont typeface="Arial" panose="020B0604020202020204" pitchFamily="34" charset="0"/>
              <a:buChar char="•"/>
            </a:pPr>
            <a:endParaRPr lang="en-US" altLang="en-US" dirty="0" smtClean="0"/>
          </a:p>
          <a:p>
            <a:pPr>
              <a:buFont typeface="Arial" panose="020B0604020202020204" pitchFamily="34" charset="0"/>
              <a:buChar char="•"/>
            </a:pPr>
            <a:r>
              <a:rPr lang="en-US" altLang="en-US" dirty="0" smtClean="0"/>
              <a:t>Employer cannot meet “responsibility” by paying premiums on Exchange plans.</a:t>
            </a:r>
          </a:p>
        </p:txBody>
      </p:sp>
    </p:spTree>
    <p:extLst>
      <p:ext uri="{BB962C8B-B14F-4D97-AF65-F5344CB8AC3E}">
        <p14:creationId xmlns:p14="http://schemas.microsoft.com/office/powerpoint/2010/main" val="140985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9200" y="1905000"/>
            <a:ext cx="7315200" cy="4038600"/>
          </a:xfrm>
        </p:spPr>
        <p:txBody>
          <a:bodyPr/>
          <a:lstStyle/>
          <a:p>
            <a:pPr marL="274320" indent="-256032" eaLnBrk="1" fontAlgn="auto" hangingPunct="1">
              <a:spcAft>
                <a:spcPts val="0"/>
              </a:spcAft>
              <a:defRPr/>
            </a:pPr>
            <a:r>
              <a:rPr lang="en-US" sz="2600" dirty="0" smtClean="0"/>
              <a:t>40% tax on costs (“excess benefit”) of employer-sponsored health coverage above: $10,200 single and $27,500 family*</a:t>
            </a:r>
          </a:p>
          <a:p>
            <a:pPr marL="18288" indent="0" eaLnBrk="1" fontAlgn="auto" hangingPunct="1">
              <a:spcAft>
                <a:spcPts val="0"/>
              </a:spcAft>
              <a:buNone/>
              <a:defRPr/>
            </a:pPr>
            <a:endParaRPr lang="en-US" sz="2600" dirty="0"/>
          </a:p>
          <a:p>
            <a:pPr marL="274320" indent="-256032" eaLnBrk="1" fontAlgn="auto" hangingPunct="1">
              <a:spcAft>
                <a:spcPts val="0"/>
              </a:spcAft>
              <a:defRPr/>
            </a:pPr>
            <a:r>
              <a:rPr lang="en-US" sz="2600" dirty="0" smtClean="0"/>
              <a:t>Threshold amounts include employer and employee:</a:t>
            </a:r>
          </a:p>
          <a:p>
            <a:pPr marL="674370" lvl="1" indent="-256032" eaLnBrk="1" fontAlgn="auto" hangingPunct="1">
              <a:spcAft>
                <a:spcPts val="0"/>
              </a:spcAft>
              <a:defRPr/>
            </a:pPr>
            <a:r>
              <a:rPr lang="en-US" sz="1800" dirty="0" smtClean="0"/>
              <a:t>Health plan premium contributions</a:t>
            </a:r>
          </a:p>
          <a:p>
            <a:pPr marL="674370" lvl="1" indent="-256032" eaLnBrk="1" fontAlgn="auto" hangingPunct="1">
              <a:spcAft>
                <a:spcPts val="0"/>
              </a:spcAft>
              <a:defRPr/>
            </a:pPr>
            <a:r>
              <a:rPr lang="en-US" sz="1800" dirty="0" smtClean="0"/>
              <a:t>Contributions to FSAs, HRAs HSAs and </a:t>
            </a:r>
            <a:r>
              <a:rPr lang="en-US" sz="1800" dirty="0"/>
              <a:t>M</a:t>
            </a:r>
            <a:r>
              <a:rPr lang="en-US" sz="1800" dirty="0" smtClean="0"/>
              <a:t>SAs </a:t>
            </a:r>
          </a:p>
          <a:p>
            <a:pPr marL="418338" lvl="1" indent="0" eaLnBrk="1" fontAlgn="auto" hangingPunct="1">
              <a:spcAft>
                <a:spcPts val="0"/>
              </a:spcAft>
              <a:buNone/>
              <a:defRPr/>
            </a:pPr>
            <a:endParaRPr lang="en-US" sz="1800" dirty="0" smtClean="0"/>
          </a:p>
          <a:p>
            <a:pPr marL="274320" indent="-256032" eaLnBrk="1" fontAlgn="auto" hangingPunct="1">
              <a:spcAft>
                <a:spcPts val="0"/>
              </a:spcAft>
              <a:defRPr/>
            </a:pPr>
            <a:r>
              <a:rPr lang="en-US" sz="2600" dirty="0" smtClean="0"/>
              <a:t>Dental and vision excluded if covered separately</a:t>
            </a:r>
            <a:endParaRPr lang="en-US" sz="2600" dirty="0"/>
          </a:p>
        </p:txBody>
      </p:sp>
      <p:sp>
        <p:nvSpPr>
          <p:cNvPr id="43010" name="Title 2"/>
          <p:cNvSpPr>
            <a:spLocks noGrp="1"/>
          </p:cNvSpPr>
          <p:nvPr>
            <p:ph type="title"/>
          </p:nvPr>
        </p:nvSpPr>
        <p:spPr>
          <a:xfrm>
            <a:off x="1828800" y="274638"/>
            <a:ext cx="7239000" cy="1143000"/>
          </a:xfrm>
        </p:spPr>
        <p:txBody>
          <a:bodyPr/>
          <a:lstStyle/>
          <a:p>
            <a:pPr algn="ctr" eaLnBrk="1" hangingPunct="1"/>
            <a:r>
              <a:rPr lang="en-US" sz="3800" b="1" dirty="0" smtClean="0"/>
              <a:t>Excise Tax – 2018</a:t>
            </a:r>
          </a:p>
        </p:txBody>
      </p:sp>
    </p:spTree>
    <p:extLst>
      <p:ext uri="{BB962C8B-B14F-4D97-AF65-F5344CB8AC3E}">
        <p14:creationId xmlns:p14="http://schemas.microsoft.com/office/powerpoint/2010/main" val="29765167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905000"/>
            <a:ext cx="7543800" cy="3962400"/>
          </a:xfrm>
        </p:spPr>
        <p:txBody>
          <a:bodyPr/>
          <a:lstStyle/>
          <a:p>
            <a:pPr marL="274320" indent="-256032" eaLnBrk="1" fontAlgn="auto" hangingPunct="1">
              <a:spcAft>
                <a:spcPts val="0"/>
              </a:spcAft>
              <a:defRPr/>
            </a:pPr>
            <a:r>
              <a:rPr lang="en-US" sz="2400" dirty="0"/>
              <a:t>Thresholds adjusted for </a:t>
            </a:r>
            <a:r>
              <a:rPr lang="en-US" sz="2400" dirty="0" smtClean="0"/>
              <a:t>pre-Medicare </a:t>
            </a:r>
            <a:r>
              <a:rPr lang="en-US" sz="2400" dirty="0"/>
              <a:t>retirees and </a:t>
            </a:r>
            <a:r>
              <a:rPr lang="en-US" sz="2400" dirty="0" smtClean="0"/>
              <a:t>plans with </a:t>
            </a:r>
            <a:r>
              <a:rPr lang="en-US" sz="2400" i="1" dirty="0" smtClean="0"/>
              <a:t>majority</a:t>
            </a:r>
            <a:r>
              <a:rPr lang="en-US" sz="2400" dirty="0" smtClean="0"/>
              <a:t> of employees </a:t>
            </a:r>
            <a:r>
              <a:rPr lang="en-US" sz="2400" dirty="0"/>
              <a:t>in “high risk” </a:t>
            </a:r>
            <a:r>
              <a:rPr lang="en-US" sz="2400" dirty="0" smtClean="0"/>
              <a:t>jobs</a:t>
            </a:r>
          </a:p>
          <a:p>
            <a:pPr marL="1161288" lvl="2" indent="-342900" eaLnBrk="1" fontAlgn="auto" hangingPunct="1">
              <a:spcAft>
                <a:spcPts val="0"/>
              </a:spcAft>
              <a:defRPr/>
            </a:pPr>
            <a:r>
              <a:rPr lang="en-US" dirty="0" smtClean="0"/>
              <a:t>$11,850/single and $30,950/family</a:t>
            </a:r>
          </a:p>
          <a:p>
            <a:pPr marL="818388" lvl="2" indent="0" eaLnBrk="1" fontAlgn="auto" hangingPunct="1">
              <a:spcAft>
                <a:spcPts val="0"/>
              </a:spcAft>
              <a:buNone/>
              <a:defRPr/>
            </a:pPr>
            <a:endParaRPr lang="en-US" sz="800" dirty="0"/>
          </a:p>
          <a:p>
            <a:pPr marL="274320" indent="-256032" eaLnBrk="1" fontAlgn="auto" hangingPunct="1">
              <a:spcAft>
                <a:spcPts val="0"/>
              </a:spcAft>
              <a:defRPr/>
            </a:pPr>
            <a:r>
              <a:rPr lang="en-US" sz="2400" dirty="0" smtClean="0"/>
              <a:t>Adjustments for </a:t>
            </a:r>
            <a:r>
              <a:rPr lang="en-US" sz="2400" dirty="0"/>
              <a:t>demographic composition of </a:t>
            </a:r>
            <a:r>
              <a:rPr lang="en-US" sz="2400" dirty="0" smtClean="0"/>
              <a:t>pool</a:t>
            </a:r>
          </a:p>
          <a:p>
            <a:pPr marL="274320" indent="-256032" eaLnBrk="1" fontAlgn="auto" hangingPunct="1">
              <a:spcAft>
                <a:spcPts val="0"/>
              </a:spcAft>
              <a:defRPr/>
            </a:pPr>
            <a:endParaRPr lang="en-US" sz="800" dirty="0"/>
          </a:p>
          <a:p>
            <a:pPr marL="361188" eaLnBrk="1" fontAlgn="auto" hangingPunct="1">
              <a:spcAft>
                <a:spcPts val="0"/>
              </a:spcAft>
              <a:defRPr/>
            </a:pPr>
            <a:r>
              <a:rPr lang="en-US" sz="2400" dirty="0"/>
              <a:t>Details concerning these adjustments </a:t>
            </a:r>
            <a:r>
              <a:rPr lang="en-US" sz="2400" dirty="0" smtClean="0"/>
              <a:t>unknown</a:t>
            </a:r>
          </a:p>
          <a:p>
            <a:pPr marL="361188" eaLnBrk="1" fontAlgn="auto" hangingPunct="1">
              <a:spcAft>
                <a:spcPts val="0"/>
              </a:spcAft>
              <a:defRPr/>
            </a:pPr>
            <a:endParaRPr lang="en-US" sz="800" dirty="0"/>
          </a:p>
          <a:p>
            <a:pPr marL="274320" indent="-256032" eaLnBrk="1" fontAlgn="auto" hangingPunct="1">
              <a:spcAft>
                <a:spcPts val="0"/>
              </a:spcAft>
              <a:defRPr/>
            </a:pPr>
            <a:r>
              <a:rPr lang="en-US" sz="2400" dirty="0"/>
              <a:t>Indexed for inflation</a:t>
            </a:r>
          </a:p>
          <a:p>
            <a:pPr marL="674370" lvl="1" indent="-256032" eaLnBrk="1" fontAlgn="auto" hangingPunct="1">
              <a:spcAft>
                <a:spcPts val="0"/>
              </a:spcAft>
              <a:defRPr/>
            </a:pPr>
            <a:r>
              <a:rPr lang="en-US" sz="2000" dirty="0"/>
              <a:t>CPI + 1% 2019</a:t>
            </a:r>
          </a:p>
          <a:p>
            <a:pPr marL="674370" lvl="1" indent="-256032" eaLnBrk="1" fontAlgn="auto" hangingPunct="1">
              <a:spcAft>
                <a:spcPts val="0"/>
              </a:spcAft>
              <a:defRPr/>
            </a:pPr>
            <a:r>
              <a:rPr lang="en-US" sz="2000" dirty="0"/>
              <a:t>CPI 2020 and beyond</a:t>
            </a:r>
          </a:p>
          <a:p>
            <a:pPr marL="361188" eaLnBrk="1" fontAlgn="auto" hangingPunct="1">
              <a:spcAft>
                <a:spcPts val="0"/>
              </a:spcAft>
              <a:defRPr/>
            </a:pPr>
            <a:endParaRPr lang="en-US" dirty="0" smtClean="0"/>
          </a:p>
        </p:txBody>
      </p:sp>
      <p:sp>
        <p:nvSpPr>
          <p:cNvPr id="43010" name="Title 2"/>
          <p:cNvSpPr>
            <a:spLocks noGrp="1"/>
          </p:cNvSpPr>
          <p:nvPr>
            <p:ph type="title"/>
          </p:nvPr>
        </p:nvSpPr>
        <p:spPr>
          <a:xfrm>
            <a:off x="1828800" y="274638"/>
            <a:ext cx="7239000" cy="1143000"/>
          </a:xfrm>
        </p:spPr>
        <p:txBody>
          <a:bodyPr/>
          <a:lstStyle/>
          <a:p>
            <a:pPr algn="ctr" eaLnBrk="1" hangingPunct="1"/>
            <a:r>
              <a:rPr lang="en-US" sz="3800" b="1" dirty="0"/>
              <a:t>Excise </a:t>
            </a:r>
            <a:r>
              <a:rPr lang="en-US" sz="3800" b="1" dirty="0" smtClean="0"/>
              <a:t>Tax - 2018</a:t>
            </a:r>
          </a:p>
        </p:txBody>
      </p:sp>
    </p:spTree>
    <p:extLst>
      <p:ext uri="{BB962C8B-B14F-4D97-AF65-F5344CB8AC3E}">
        <p14:creationId xmlns:p14="http://schemas.microsoft.com/office/powerpoint/2010/main" val="27358712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9200" y="1600200"/>
            <a:ext cx="7315200" cy="4038600"/>
          </a:xfrm>
        </p:spPr>
        <p:txBody>
          <a:bodyPr/>
          <a:lstStyle/>
          <a:p>
            <a:pPr marL="18288" indent="0" eaLnBrk="1" fontAlgn="auto" hangingPunct="1">
              <a:spcAft>
                <a:spcPts val="0"/>
              </a:spcAft>
              <a:buNone/>
              <a:defRPr/>
            </a:pPr>
            <a:r>
              <a:rPr lang="en-US" sz="2600" dirty="0" smtClean="0"/>
              <a:t>Fully-insured plans</a:t>
            </a:r>
            <a:endParaRPr lang="en-US" sz="2600" dirty="0"/>
          </a:p>
          <a:p>
            <a:pPr marL="875538" lvl="1" indent="-457200" eaLnBrk="1" fontAlgn="auto" hangingPunct="1">
              <a:spcAft>
                <a:spcPts val="0"/>
              </a:spcAft>
              <a:defRPr/>
            </a:pPr>
            <a:r>
              <a:rPr lang="en-US" sz="2200" dirty="0" smtClean="0"/>
              <a:t>Health insurance company liable for tax</a:t>
            </a:r>
          </a:p>
          <a:p>
            <a:pPr marL="475488" indent="-457200" eaLnBrk="1" fontAlgn="auto" hangingPunct="1">
              <a:spcAft>
                <a:spcPts val="0"/>
              </a:spcAft>
              <a:defRPr/>
            </a:pPr>
            <a:endParaRPr lang="en-US" sz="3000" dirty="0"/>
          </a:p>
          <a:p>
            <a:pPr marL="18288" indent="0" eaLnBrk="1" fontAlgn="auto" hangingPunct="1">
              <a:spcAft>
                <a:spcPts val="0"/>
              </a:spcAft>
              <a:buNone/>
              <a:defRPr/>
            </a:pPr>
            <a:r>
              <a:rPr lang="en-US" sz="2600" dirty="0" smtClean="0"/>
              <a:t>Self-insured plans</a:t>
            </a:r>
          </a:p>
          <a:p>
            <a:pPr marL="761238" lvl="1" indent="-342900" eaLnBrk="1" fontAlgn="auto" hangingPunct="1">
              <a:spcAft>
                <a:spcPts val="0"/>
              </a:spcAft>
              <a:defRPr/>
            </a:pPr>
            <a:r>
              <a:rPr lang="en-US" sz="2200" dirty="0" smtClean="0"/>
              <a:t>Plan sponsor/benefit administrator (employer) liable</a:t>
            </a:r>
          </a:p>
          <a:p>
            <a:pPr marL="761238" lvl="1" indent="-342900" eaLnBrk="1" fontAlgn="auto" hangingPunct="1">
              <a:spcAft>
                <a:spcPts val="0"/>
              </a:spcAft>
              <a:defRPr/>
            </a:pPr>
            <a:endParaRPr lang="en-US" sz="2200" dirty="0"/>
          </a:p>
          <a:p>
            <a:pPr marL="761238" lvl="1" indent="-342900" eaLnBrk="1" fontAlgn="auto" hangingPunct="1">
              <a:spcAft>
                <a:spcPts val="0"/>
              </a:spcAft>
              <a:defRPr/>
            </a:pPr>
            <a:endParaRPr lang="en-US" sz="2200" dirty="0"/>
          </a:p>
          <a:p>
            <a:pPr marL="18288" indent="0" eaLnBrk="1" fontAlgn="auto" hangingPunct="1">
              <a:spcAft>
                <a:spcPts val="0"/>
              </a:spcAft>
              <a:buNone/>
              <a:defRPr/>
            </a:pPr>
            <a:r>
              <a:rPr lang="en-US" sz="2600" dirty="0" smtClean="0"/>
              <a:t>*No provisions preventing insurers/employers from passing cost on to employees</a:t>
            </a:r>
            <a:endParaRPr lang="en-US" sz="2600" dirty="0"/>
          </a:p>
        </p:txBody>
      </p:sp>
      <p:sp>
        <p:nvSpPr>
          <p:cNvPr id="43010" name="Title 2"/>
          <p:cNvSpPr>
            <a:spLocks noGrp="1"/>
          </p:cNvSpPr>
          <p:nvPr>
            <p:ph type="title"/>
          </p:nvPr>
        </p:nvSpPr>
        <p:spPr>
          <a:xfrm>
            <a:off x="1828800" y="274638"/>
            <a:ext cx="7239000" cy="1143000"/>
          </a:xfrm>
        </p:spPr>
        <p:txBody>
          <a:bodyPr/>
          <a:lstStyle/>
          <a:p>
            <a:pPr algn="ctr" eaLnBrk="1" hangingPunct="1"/>
            <a:r>
              <a:rPr lang="en-US" sz="3800" b="1" dirty="0" smtClean="0"/>
              <a:t>Excise Tax – 2018</a:t>
            </a:r>
          </a:p>
        </p:txBody>
      </p:sp>
    </p:spTree>
    <p:extLst>
      <p:ext uri="{BB962C8B-B14F-4D97-AF65-F5344CB8AC3E}">
        <p14:creationId xmlns:p14="http://schemas.microsoft.com/office/powerpoint/2010/main" val="7163920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152400"/>
            <a:ext cx="7239000" cy="1470025"/>
          </a:xfrm>
        </p:spPr>
        <p:txBody>
          <a:bodyPr/>
          <a:lstStyle/>
          <a:p>
            <a:pPr algn="ctr"/>
            <a:r>
              <a:rPr lang="en-US" dirty="0" smtClean="0"/>
              <a:t>  </a:t>
            </a:r>
            <a:r>
              <a:rPr lang="en-US" b="1" dirty="0" smtClean="0"/>
              <a:t>Act Now or Later?</a:t>
            </a:r>
            <a:endParaRPr lang="en-US" b="1" dirty="0"/>
          </a:p>
        </p:txBody>
      </p:sp>
      <p:sp>
        <p:nvSpPr>
          <p:cNvPr id="3" name="Subtitle 2"/>
          <p:cNvSpPr>
            <a:spLocks noGrp="1"/>
          </p:cNvSpPr>
          <p:nvPr>
            <p:ph type="subTitle" idx="1"/>
          </p:nvPr>
        </p:nvSpPr>
        <p:spPr>
          <a:xfrm>
            <a:off x="1066800" y="1600200"/>
            <a:ext cx="7162800" cy="4648200"/>
          </a:xfrm>
        </p:spPr>
        <p:txBody>
          <a:bodyPr/>
          <a:lstStyle/>
          <a:p>
            <a:pPr marL="457200" indent="-457200" algn="l">
              <a:buFont typeface="Arial" charset="0"/>
              <a:buChar char="•"/>
            </a:pPr>
            <a:r>
              <a:rPr lang="en-US" dirty="0" smtClean="0"/>
              <a:t>No implementing regulations for excise tax yet – need clarity and still unknowns</a:t>
            </a:r>
          </a:p>
          <a:p>
            <a:pPr marL="914400" lvl="1" indent="-457200" algn="l">
              <a:buFont typeface="Arial" charset="0"/>
              <a:buChar char="•"/>
            </a:pPr>
            <a:r>
              <a:rPr lang="en-US" dirty="0" smtClean="0"/>
              <a:t>Determination of cost</a:t>
            </a:r>
          </a:p>
          <a:p>
            <a:pPr marL="1371600" lvl="2" indent="-457200" algn="l">
              <a:buFont typeface="Arial" charset="0"/>
              <a:buChar char="•"/>
            </a:pPr>
            <a:r>
              <a:rPr lang="en-US" dirty="0" smtClean="0"/>
              <a:t>Rules “similar” to COBRA rate calculation</a:t>
            </a:r>
          </a:p>
          <a:p>
            <a:pPr marL="1371600" lvl="2" indent="-457200" algn="l">
              <a:buFont typeface="Arial" charset="0"/>
              <a:buChar char="•"/>
            </a:pPr>
            <a:r>
              <a:rPr lang="en-US" dirty="0" smtClean="0"/>
              <a:t>Employee HSA contributions included?</a:t>
            </a:r>
          </a:p>
          <a:p>
            <a:pPr marL="1371600" lvl="2" indent="-457200" algn="l">
              <a:buFont typeface="Arial" charset="0"/>
              <a:buChar char="•"/>
            </a:pPr>
            <a:r>
              <a:rPr lang="en-US" dirty="0" smtClean="0"/>
              <a:t>Determining exactly which coverage needs to be accounted for – wellness plans? Which ones?</a:t>
            </a:r>
          </a:p>
          <a:p>
            <a:pPr marL="1371600" lvl="2" indent="-457200" algn="l">
              <a:buFont typeface="Arial" charset="0"/>
              <a:buChar char="•"/>
            </a:pPr>
            <a:r>
              <a:rPr lang="en-US" dirty="0" smtClean="0"/>
              <a:t>“Separate” dental/vision coverage – self-funded</a:t>
            </a:r>
            <a:r>
              <a:rPr lang="en-US" dirty="0"/>
              <a:t> </a:t>
            </a:r>
            <a:r>
              <a:rPr lang="en-US" dirty="0" smtClean="0"/>
              <a:t>or just insured?</a:t>
            </a:r>
          </a:p>
          <a:p>
            <a:pPr marL="457200" indent="-457200" algn="l">
              <a:buFont typeface="Arial" charset="0"/>
              <a:buChar char="•"/>
            </a:pPr>
            <a:r>
              <a:rPr lang="en-US" dirty="0" smtClean="0"/>
              <a:t>Possible changes or delays?</a:t>
            </a:r>
          </a:p>
          <a:p>
            <a:pPr marL="457200" indent="-457200" algn="l">
              <a:buFont typeface="Arial" charset="0"/>
              <a:buChar char="•"/>
            </a:pPr>
            <a:endParaRPr lang="en-US" dirty="0" smtClean="0"/>
          </a:p>
          <a:p>
            <a:pPr lvl="1" algn="l"/>
            <a:endParaRPr lang="en-US" sz="2000" dirty="0" smtClean="0"/>
          </a:p>
          <a:p>
            <a:pPr lvl="1" algn="l"/>
            <a:endParaRPr lang="en-US" sz="1400" dirty="0" smtClean="0"/>
          </a:p>
        </p:txBody>
      </p:sp>
    </p:spTree>
    <p:extLst>
      <p:ext uri="{BB962C8B-B14F-4D97-AF65-F5344CB8AC3E}">
        <p14:creationId xmlns:p14="http://schemas.microsoft.com/office/powerpoint/2010/main" val="42949662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Solutions or Strategies?</a:t>
            </a:r>
            <a:endParaRPr lang="en-US" b="1" dirty="0"/>
          </a:p>
        </p:txBody>
      </p:sp>
      <p:sp>
        <p:nvSpPr>
          <p:cNvPr id="3" name="Content Placeholder 2"/>
          <p:cNvSpPr>
            <a:spLocks noGrp="1"/>
          </p:cNvSpPr>
          <p:nvPr>
            <p:ph idx="1"/>
          </p:nvPr>
        </p:nvSpPr>
        <p:spPr>
          <a:xfrm>
            <a:off x="228600" y="1752600"/>
            <a:ext cx="8610600" cy="4343400"/>
          </a:xfrm>
        </p:spPr>
        <p:txBody>
          <a:bodyPr/>
          <a:lstStyle/>
          <a:p>
            <a:pPr marL="0" indent="0">
              <a:buNone/>
            </a:pPr>
            <a:r>
              <a:rPr lang="en-US" dirty="0" smtClean="0"/>
              <a:t>Possible </a:t>
            </a:r>
            <a:r>
              <a:rPr lang="en-US" dirty="0"/>
              <a:t>options to </a:t>
            </a:r>
            <a:r>
              <a:rPr lang="en-US" dirty="0" smtClean="0"/>
              <a:t>consider (but still uncertainties…)</a:t>
            </a:r>
          </a:p>
          <a:p>
            <a:pPr marL="914400" lvl="1" indent="-457200">
              <a:buFont typeface="Arial" charset="0"/>
              <a:buChar char="•"/>
            </a:pPr>
            <a:r>
              <a:rPr lang="en-US" sz="2200" dirty="0" smtClean="0"/>
              <a:t>High </a:t>
            </a:r>
            <a:r>
              <a:rPr lang="en-US" sz="2200" dirty="0"/>
              <a:t>performance networks or centers of excellence</a:t>
            </a:r>
          </a:p>
          <a:p>
            <a:pPr marL="914400" lvl="1" indent="-457200">
              <a:buFont typeface="Arial" charset="0"/>
              <a:buChar char="•"/>
            </a:pPr>
            <a:r>
              <a:rPr lang="en-US" sz="2200" dirty="0"/>
              <a:t>Wellness programs/VBID that target chronic conditions</a:t>
            </a:r>
          </a:p>
          <a:p>
            <a:pPr marL="914400" lvl="1" indent="-457200">
              <a:buFont typeface="Arial" charset="0"/>
              <a:buChar char="•"/>
            </a:pPr>
            <a:r>
              <a:rPr lang="en-US" sz="2200" dirty="0"/>
              <a:t>Carve out dental and vision if not separate</a:t>
            </a:r>
          </a:p>
          <a:p>
            <a:pPr marL="914400" lvl="1" indent="-457200">
              <a:buFont typeface="Arial" charset="0"/>
              <a:buChar char="•"/>
            </a:pPr>
            <a:r>
              <a:rPr lang="en-US" sz="2200" dirty="0"/>
              <a:t>Auditing claims for waste, errors (or dependent audit)</a:t>
            </a:r>
          </a:p>
          <a:p>
            <a:pPr marL="914400" lvl="1" indent="-457200">
              <a:buFont typeface="Arial" charset="0"/>
              <a:buChar char="•"/>
            </a:pPr>
            <a:r>
              <a:rPr lang="en-US" sz="2200" dirty="0"/>
              <a:t>Evaluate new financial terms and performance standards with vendors</a:t>
            </a:r>
          </a:p>
          <a:p>
            <a:pPr marL="914400" lvl="1" indent="-457200">
              <a:buFont typeface="Arial" charset="0"/>
              <a:buChar char="•"/>
            </a:pPr>
            <a:r>
              <a:rPr lang="en-US" sz="2200" dirty="0"/>
              <a:t>HDHPs with shift of some compensation into wages or </a:t>
            </a:r>
            <a:r>
              <a:rPr lang="en-US" sz="2200" dirty="0" smtClean="0"/>
              <a:t>elsewhere</a:t>
            </a:r>
          </a:p>
          <a:p>
            <a:pPr marL="914400" lvl="1" indent="-457200">
              <a:buFont typeface="Arial" charset="0"/>
              <a:buChar char="•"/>
            </a:pPr>
            <a:r>
              <a:rPr lang="en-US" sz="2200" dirty="0" smtClean="0"/>
              <a:t>Explore parsing of covered employees (active, retired, high risk) for impact on tax</a:t>
            </a:r>
            <a:endParaRPr lang="en-US" sz="2200" dirty="0"/>
          </a:p>
          <a:p>
            <a:pPr marL="914400" lvl="1" indent="-457200">
              <a:buFont typeface="Arial" charset="0"/>
              <a:buChar char="•"/>
            </a:pPr>
            <a:r>
              <a:rPr lang="en-US" sz="2200" dirty="0"/>
              <a:t>ACOs down the road when tested</a:t>
            </a:r>
          </a:p>
          <a:p>
            <a:pPr marL="0" indent="0">
              <a:buNone/>
            </a:pPr>
            <a:endParaRPr lang="en-US" dirty="0"/>
          </a:p>
        </p:txBody>
      </p:sp>
    </p:spTree>
    <p:extLst>
      <p:ext uri="{BB962C8B-B14F-4D97-AF65-F5344CB8AC3E}">
        <p14:creationId xmlns:p14="http://schemas.microsoft.com/office/powerpoint/2010/main" val="10521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t>
            </a:r>
            <a:r>
              <a:rPr lang="en-US" dirty="0" err="1" smtClean="0"/>
              <a:t>Mis</a:t>
            </a:r>
            <a:r>
              <a:rPr lang="en-US" dirty="0" smtClean="0"/>
              <a:t>)Information?</a:t>
            </a:r>
            <a:endParaRPr lang="en-US"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rot="5400000">
            <a:off x="419099" y="2247901"/>
            <a:ext cx="4267202" cy="3581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ontent Placeholder 5"/>
          <p:cNvSpPr>
            <a:spLocks noGrp="1"/>
          </p:cNvSpPr>
          <p:nvPr>
            <p:ph sz="half" idx="2"/>
          </p:nvPr>
        </p:nvSpPr>
        <p:spPr/>
        <p:txBody>
          <a:bodyPr/>
          <a:lstStyle/>
          <a:p>
            <a:pPr>
              <a:lnSpc>
                <a:spcPct val="150000"/>
              </a:lnSpc>
            </a:pPr>
            <a:r>
              <a:rPr lang="en-US" dirty="0" smtClean="0"/>
              <a:t>Misrepresentation</a:t>
            </a:r>
            <a:endParaRPr lang="en-US" sz="2200" dirty="0" smtClean="0"/>
          </a:p>
          <a:p>
            <a:pPr>
              <a:lnSpc>
                <a:spcPct val="150000"/>
              </a:lnSpc>
            </a:pPr>
            <a:r>
              <a:rPr lang="en-US" dirty="0" smtClean="0"/>
              <a:t>Half-Truth</a:t>
            </a:r>
            <a:endParaRPr lang="en-US" sz="2200" dirty="0"/>
          </a:p>
          <a:p>
            <a:pPr>
              <a:lnSpc>
                <a:spcPct val="150000"/>
              </a:lnSpc>
            </a:pPr>
            <a:r>
              <a:rPr lang="en-US" dirty="0" smtClean="0"/>
              <a:t>Dishonesty</a:t>
            </a:r>
          </a:p>
          <a:p>
            <a:pPr>
              <a:lnSpc>
                <a:spcPct val="150000"/>
              </a:lnSpc>
            </a:pPr>
            <a:r>
              <a:rPr lang="en-US" dirty="0" smtClean="0"/>
              <a:t>Deception</a:t>
            </a:r>
          </a:p>
          <a:p>
            <a:pPr>
              <a:lnSpc>
                <a:spcPct val="150000"/>
              </a:lnSpc>
            </a:pPr>
            <a:r>
              <a:rPr lang="en-US" dirty="0" smtClean="0"/>
              <a:t>Distortion</a:t>
            </a:r>
          </a:p>
          <a:p>
            <a:pPr>
              <a:lnSpc>
                <a:spcPct val="150000"/>
              </a:lnSpc>
            </a:pPr>
            <a:r>
              <a:rPr lang="en-US" dirty="0" smtClean="0"/>
              <a:t>Confusion</a:t>
            </a:r>
            <a:endParaRPr lang="en-US" dirty="0"/>
          </a:p>
        </p:txBody>
      </p:sp>
    </p:spTree>
    <p:extLst>
      <p:ext uri="{BB962C8B-B14F-4D97-AF65-F5344CB8AC3E}">
        <p14:creationId xmlns:p14="http://schemas.microsoft.com/office/powerpoint/2010/main" val="15919252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Fees/Taxes on Plans</a:t>
            </a:r>
            <a:endParaRPr lang="en-US" dirty="0"/>
          </a:p>
        </p:txBody>
      </p:sp>
      <p:sp>
        <p:nvSpPr>
          <p:cNvPr id="3" name="Content Placeholder 2"/>
          <p:cNvSpPr>
            <a:spLocks noGrp="1"/>
          </p:cNvSpPr>
          <p:nvPr>
            <p:ph idx="1"/>
          </p:nvPr>
        </p:nvSpPr>
        <p:spPr>
          <a:xfrm>
            <a:off x="457200" y="2286000"/>
            <a:ext cx="8229600" cy="3810000"/>
          </a:xfrm>
        </p:spPr>
        <p:txBody>
          <a:bodyPr/>
          <a:lstStyle/>
          <a:p>
            <a:r>
              <a:rPr lang="en-US" dirty="0" smtClean="0"/>
              <a:t>Comparative Effectiveness Research Fee or PCORI (thru 2019)</a:t>
            </a:r>
          </a:p>
          <a:p>
            <a:endParaRPr lang="en-US" dirty="0"/>
          </a:p>
          <a:p>
            <a:r>
              <a:rPr lang="en-US" dirty="0" smtClean="0"/>
              <a:t>Transitional Reinsurance Fee (thru 2016)</a:t>
            </a:r>
          </a:p>
          <a:p>
            <a:endParaRPr lang="en-US" dirty="0"/>
          </a:p>
          <a:p>
            <a:r>
              <a:rPr lang="en-US" dirty="0" smtClean="0"/>
              <a:t>Health Insurance Provider Fee</a:t>
            </a:r>
          </a:p>
        </p:txBody>
      </p:sp>
    </p:spTree>
    <p:extLst>
      <p:ext uri="{BB962C8B-B14F-4D97-AF65-F5344CB8AC3E}">
        <p14:creationId xmlns:p14="http://schemas.microsoft.com/office/powerpoint/2010/main" val="30119968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477000" cy="1143000"/>
          </a:xfrm>
        </p:spPr>
        <p:txBody>
          <a:bodyPr/>
          <a:lstStyle/>
          <a:p>
            <a:pPr algn="ctr"/>
            <a:r>
              <a:rPr lang="en-US" sz="3800" dirty="0" smtClean="0"/>
              <a:t>PCORI Fees</a:t>
            </a:r>
            <a:endParaRPr lang="en-US" sz="3800" dirty="0"/>
          </a:p>
        </p:txBody>
      </p:sp>
      <p:sp>
        <p:nvSpPr>
          <p:cNvPr id="3" name="Content Placeholder 2"/>
          <p:cNvSpPr>
            <a:spLocks noGrp="1"/>
          </p:cNvSpPr>
          <p:nvPr>
            <p:ph idx="1"/>
          </p:nvPr>
        </p:nvSpPr>
        <p:spPr>
          <a:xfrm>
            <a:off x="457200" y="1752600"/>
            <a:ext cx="8229600" cy="4572000"/>
          </a:xfrm>
        </p:spPr>
        <p:txBody>
          <a:bodyPr/>
          <a:lstStyle/>
          <a:p>
            <a:r>
              <a:rPr lang="en-US" dirty="0" smtClean="0"/>
              <a:t>All plans (insured and self-insured) must pay a fee to fund comparative effectiveness research</a:t>
            </a:r>
          </a:p>
          <a:p>
            <a:endParaRPr lang="en-US" sz="1400" dirty="0" smtClean="0"/>
          </a:p>
          <a:p>
            <a:r>
              <a:rPr lang="en-US" dirty="0" smtClean="0"/>
              <a:t>Paid by July 31 of calendar year following end of plan year</a:t>
            </a:r>
          </a:p>
          <a:p>
            <a:pPr lvl="1"/>
            <a:r>
              <a:rPr lang="en-US" dirty="0" smtClean="0"/>
              <a:t>1</a:t>
            </a:r>
            <a:r>
              <a:rPr lang="en-US" baseline="30000" dirty="0" smtClean="0"/>
              <a:t>st</a:t>
            </a:r>
            <a:r>
              <a:rPr lang="en-US" dirty="0" smtClean="0"/>
              <a:t> year (plans ending after 9/30/2012): $1 per average number of covered lives</a:t>
            </a:r>
          </a:p>
          <a:p>
            <a:pPr lvl="1"/>
            <a:r>
              <a:rPr lang="en-US" dirty="0" smtClean="0"/>
              <a:t>2</a:t>
            </a:r>
            <a:r>
              <a:rPr lang="en-US" baseline="30000" dirty="0" smtClean="0"/>
              <a:t>nd</a:t>
            </a:r>
            <a:r>
              <a:rPr lang="en-US" dirty="0" smtClean="0"/>
              <a:t> year (plans after 9/30/13): $2 per covered life</a:t>
            </a:r>
          </a:p>
          <a:p>
            <a:pPr lvl="1"/>
            <a:r>
              <a:rPr lang="en-US" dirty="0" smtClean="0"/>
              <a:t>3</a:t>
            </a:r>
            <a:r>
              <a:rPr lang="en-US" baseline="30000" dirty="0" smtClean="0"/>
              <a:t>rd</a:t>
            </a:r>
            <a:r>
              <a:rPr lang="en-US" dirty="0" smtClean="0"/>
              <a:t> year thru 2019: amount adjusted by inflation</a:t>
            </a:r>
          </a:p>
          <a:p>
            <a:pPr marL="457200" lvl="1" indent="0">
              <a:buNone/>
            </a:pPr>
            <a:endParaRPr lang="en-US" sz="1400" dirty="0" smtClean="0"/>
          </a:p>
          <a:p>
            <a:r>
              <a:rPr lang="en-US" dirty="0" smtClean="0"/>
              <a:t>Sunsets in 2019</a:t>
            </a:r>
          </a:p>
          <a:p>
            <a:pPr marL="57150" indent="0">
              <a:buNone/>
            </a:pPr>
            <a:endParaRPr lang="en-US" dirty="0"/>
          </a:p>
        </p:txBody>
      </p:sp>
    </p:spTree>
    <p:extLst>
      <p:ext uri="{BB962C8B-B14F-4D97-AF65-F5344CB8AC3E}">
        <p14:creationId xmlns:p14="http://schemas.microsoft.com/office/powerpoint/2010/main" val="24127691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Transitional Reinsurance Fee</a:t>
            </a:r>
            <a:endParaRPr lang="en-US" sz="3600" dirty="0"/>
          </a:p>
        </p:txBody>
      </p:sp>
      <p:sp>
        <p:nvSpPr>
          <p:cNvPr id="3" name="Content Placeholder 2"/>
          <p:cNvSpPr>
            <a:spLocks noGrp="1"/>
          </p:cNvSpPr>
          <p:nvPr>
            <p:ph idx="1"/>
          </p:nvPr>
        </p:nvSpPr>
        <p:spPr>
          <a:xfrm>
            <a:off x="152400" y="1676400"/>
            <a:ext cx="8839200" cy="4343400"/>
          </a:xfrm>
        </p:spPr>
        <p:txBody>
          <a:bodyPr/>
          <a:lstStyle/>
          <a:p>
            <a:r>
              <a:rPr lang="en-US" dirty="0" smtClean="0"/>
              <a:t>Used to stabilize the individual insurance market </a:t>
            </a:r>
          </a:p>
          <a:p>
            <a:endParaRPr lang="en-US" sz="1400" dirty="0" smtClean="0"/>
          </a:p>
          <a:p>
            <a:r>
              <a:rPr lang="en-US" dirty="0" smtClean="0"/>
              <a:t>Both insured and self-insured* plans must pay fee</a:t>
            </a:r>
          </a:p>
          <a:p>
            <a:endParaRPr lang="en-US" sz="1400" dirty="0" smtClean="0"/>
          </a:p>
          <a:p>
            <a:r>
              <a:rPr lang="en-US" dirty="0" smtClean="0"/>
              <a:t>Temporary fee – 2014 thru 2016</a:t>
            </a:r>
          </a:p>
          <a:p>
            <a:pPr lvl="1"/>
            <a:r>
              <a:rPr lang="en-US" dirty="0" smtClean="0"/>
              <a:t>1</a:t>
            </a:r>
            <a:r>
              <a:rPr lang="en-US" baseline="30000" dirty="0" smtClean="0"/>
              <a:t>st</a:t>
            </a:r>
            <a:r>
              <a:rPr lang="en-US" dirty="0" smtClean="0"/>
              <a:t> year: $5.25/</a:t>
            </a:r>
            <a:r>
              <a:rPr lang="en-US" dirty="0" err="1" smtClean="0"/>
              <a:t>mo</a:t>
            </a:r>
            <a:r>
              <a:rPr lang="en-US" dirty="0" smtClean="0"/>
              <a:t> per covered life or $63/year per person (total of $12 </a:t>
            </a:r>
            <a:r>
              <a:rPr lang="en-US" i="1" dirty="0" smtClean="0"/>
              <a:t>billion</a:t>
            </a:r>
            <a:r>
              <a:rPr lang="en-US" dirty="0" smtClean="0"/>
              <a:t> collected in  first year)</a:t>
            </a:r>
          </a:p>
          <a:p>
            <a:pPr lvl="1"/>
            <a:r>
              <a:rPr lang="en-US" dirty="0" smtClean="0"/>
              <a:t>2</a:t>
            </a:r>
            <a:r>
              <a:rPr lang="en-US" baseline="30000" dirty="0" smtClean="0"/>
              <a:t>nd</a:t>
            </a:r>
            <a:r>
              <a:rPr lang="en-US" dirty="0" smtClean="0"/>
              <a:t> year: $3.67/</a:t>
            </a:r>
            <a:r>
              <a:rPr lang="en-US" dirty="0" err="1" smtClean="0"/>
              <a:t>mo</a:t>
            </a:r>
            <a:r>
              <a:rPr lang="en-US" dirty="0" smtClean="0"/>
              <a:t> per covered life or $44/year per person   ($8 billion total)</a:t>
            </a:r>
          </a:p>
          <a:p>
            <a:pPr lvl="1"/>
            <a:r>
              <a:rPr lang="en-US" dirty="0" smtClean="0"/>
              <a:t>3</a:t>
            </a:r>
            <a:r>
              <a:rPr lang="en-US" baseline="30000" dirty="0" smtClean="0"/>
              <a:t>rd</a:t>
            </a:r>
            <a:r>
              <a:rPr lang="en-US" dirty="0" smtClean="0"/>
              <a:t> year: TBD ($5 billion total)</a:t>
            </a:r>
          </a:p>
          <a:p>
            <a:pPr lvl="1"/>
            <a:endParaRPr lang="en-US" sz="1400" dirty="0" smtClean="0"/>
          </a:p>
          <a:p>
            <a:r>
              <a:rPr lang="en-US" dirty="0" smtClean="0"/>
              <a:t>Fees apply to “major medical coverage”</a:t>
            </a:r>
            <a:endParaRPr lang="en-US" dirty="0"/>
          </a:p>
        </p:txBody>
      </p:sp>
    </p:spTree>
    <p:extLst>
      <p:ext uri="{BB962C8B-B14F-4D97-AF65-F5344CB8AC3E}">
        <p14:creationId xmlns:p14="http://schemas.microsoft.com/office/powerpoint/2010/main" val="1467644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Health Insurance Provider Fee/Tax</a:t>
            </a:r>
            <a:endParaRPr lang="en-US" sz="3600" dirty="0"/>
          </a:p>
        </p:txBody>
      </p:sp>
      <p:sp>
        <p:nvSpPr>
          <p:cNvPr id="3" name="Content Placeholder 2"/>
          <p:cNvSpPr>
            <a:spLocks noGrp="1"/>
          </p:cNvSpPr>
          <p:nvPr>
            <p:ph idx="1"/>
          </p:nvPr>
        </p:nvSpPr>
        <p:spPr>
          <a:xfrm>
            <a:off x="228600" y="1752600"/>
            <a:ext cx="8763000" cy="4343400"/>
          </a:xfrm>
        </p:spPr>
        <p:txBody>
          <a:bodyPr/>
          <a:lstStyle/>
          <a:p>
            <a:r>
              <a:rPr lang="en-US" dirty="0" smtClean="0"/>
              <a:t>Annual, permanent tax on insurers beginning 2014</a:t>
            </a:r>
          </a:p>
          <a:p>
            <a:pPr marL="0" indent="0">
              <a:buNone/>
            </a:pPr>
            <a:endParaRPr lang="en-US" dirty="0" smtClean="0"/>
          </a:p>
          <a:p>
            <a:r>
              <a:rPr lang="en-US" dirty="0" smtClean="0"/>
              <a:t>Amount paid by each insurer is based on market share</a:t>
            </a:r>
          </a:p>
          <a:p>
            <a:pPr lvl="1"/>
            <a:r>
              <a:rPr lang="en-US" dirty="0" smtClean="0"/>
              <a:t>$8 billion total in 2014, increasing to $14.3 billion in 2018 then indexed</a:t>
            </a:r>
          </a:p>
          <a:p>
            <a:pPr marL="457200" lvl="1" indent="0">
              <a:buNone/>
            </a:pPr>
            <a:endParaRPr lang="en-US" sz="2800" dirty="0" smtClean="0"/>
          </a:p>
          <a:p>
            <a:r>
              <a:rPr lang="en-US" dirty="0" smtClean="0"/>
              <a:t>Likely reflected in  premium rates	</a:t>
            </a:r>
          </a:p>
          <a:p>
            <a:pPr lvl="1"/>
            <a:r>
              <a:rPr lang="en-US" dirty="0" smtClean="0"/>
              <a:t>Estimated premium impact: 2 - 3%</a:t>
            </a:r>
            <a:endParaRPr lang="en-US" dirty="0"/>
          </a:p>
        </p:txBody>
      </p:sp>
    </p:spTree>
    <p:extLst>
      <p:ext uri="{BB962C8B-B14F-4D97-AF65-F5344CB8AC3E}">
        <p14:creationId xmlns:p14="http://schemas.microsoft.com/office/powerpoint/2010/main" val="39299714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to Look </a:t>
            </a:r>
            <a:r>
              <a:rPr lang="en-US" dirty="0"/>
              <a:t>O</a:t>
            </a:r>
            <a:r>
              <a:rPr lang="en-US" dirty="0" smtClean="0"/>
              <a:t>ut </a:t>
            </a:r>
            <a:r>
              <a:rPr lang="en-US" dirty="0"/>
              <a:t>F</a:t>
            </a:r>
            <a:r>
              <a:rPr lang="en-US" dirty="0" smtClean="0"/>
              <a:t>or</a:t>
            </a:r>
            <a:endParaRPr lang="en-US" dirty="0"/>
          </a:p>
        </p:txBody>
      </p:sp>
      <p:sp>
        <p:nvSpPr>
          <p:cNvPr id="3" name="Content Placeholder 2"/>
          <p:cNvSpPr>
            <a:spLocks noGrp="1"/>
          </p:cNvSpPr>
          <p:nvPr>
            <p:ph idx="1"/>
          </p:nvPr>
        </p:nvSpPr>
        <p:spPr>
          <a:xfrm>
            <a:off x="457200" y="1524000"/>
            <a:ext cx="8229600" cy="4343400"/>
          </a:xfrm>
        </p:spPr>
        <p:txBody>
          <a:bodyPr/>
          <a:lstStyle/>
          <a:p>
            <a:r>
              <a:rPr lang="en-US" sz="2600" dirty="0"/>
              <a:t>A</a:t>
            </a:r>
            <a:r>
              <a:rPr lang="en-US" sz="2600" dirty="0" smtClean="0"/>
              <a:t>ttempts to outsource work to get head count down</a:t>
            </a:r>
          </a:p>
          <a:p>
            <a:endParaRPr lang="en-US" sz="400" dirty="0" smtClean="0"/>
          </a:p>
          <a:p>
            <a:r>
              <a:rPr lang="en-US" sz="2600" dirty="0" smtClean="0"/>
              <a:t>Reducing hours worked to cut down on number of FT</a:t>
            </a:r>
          </a:p>
          <a:p>
            <a:endParaRPr lang="en-US" sz="400" dirty="0" smtClean="0"/>
          </a:p>
          <a:p>
            <a:r>
              <a:rPr lang="en-US" sz="2600" dirty="0" smtClean="0"/>
              <a:t>Increased OT instead of hiring new employees</a:t>
            </a:r>
          </a:p>
          <a:p>
            <a:endParaRPr lang="en-US" sz="400" dirty="0" smtClean="0"/>
          </a:p>
          <a:p>
            <a:r>
              <a:rPr lang="en-US" sz="2600" dirty="0" smtClean="0"/>
              <a:t>Attempts to drop spousal coverage or add surcharge</a:t>
            </a:r>
          </a:p>
          <a:p>
            <a:endParaRPr lang="en-US" sz="400" dirty="0" smtClean="0"/>
          </a:p>
          <a:p>
            <a:r>
              <a:rPr lang="en-US" sz="2600" dirty="0" smtClean="0"/>
              <a:t>Decreasing employer contribution toward other than single coverage</a:t>
            </a:r>
          </a:p>
          <a:p>
            <a:endParaRPr lang="en-US" sz="400" dirty="0" smtClean="0"/>
          </a:p>
          <a:p>
            <a:r>
              <a:rPr lang="en-US" sz="2600" dirty="0" smtClean="0"/>
              <a:t>Downgrading coverage to “bronze” level or offering “skinny” plan to avoid larger penalty (a)</a:t>
            </a:r>
          </a:p>
          <a:p>
            <a:r>
              <a:rPr lang="en-US" sz="2600" dirty="0" smtClean="0"/>
              <a:t>Move to defined contribution approach and “private” exchange</a:t>
            </a:r>
          </a:p>
          <a:p>
            <a:pPr marL="400050" lvl="1" indent="0">
              <a:buNone/>
            </a:pPr>
            <a:endParaRPr lang="en-US" dirty="0"/>
          </a:p>
        </p:txBody>
      </p:sp>
    </p:spTree>
    <p:extLst>
      <p:ext uri="{BB962C8B-B14F-4D97-AF65-F5344CB8AC3E}">
        <p14:creationId xmlns:p14="http://schemas.microsoft.com/office/powerpoint/2010/main" val="30049264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400800" cy="1143000"/>
          </a:xfrm>
        </p:spPr>
        <p:txBody>
          <a:bodyPr>
            <a:normAutofit fontScale="90000"/>
          </a:bodyPr>
          <a:lstStyle/>
          <a:p>
            <a:r>
              <a:rPr lang="en-US" dirty="0" smtClean="0"/>
              <a:t>How Does the ACA Expand </a:t>
            </a:r>
            <a:br>
              <a:rPr lang="en-US" dirty="0" smtClean="0"/>
            </a:br>
            <a:r>
              <a:rPr lang="en-US" dirty="0" smtClean="0"/>
              <a:t>Health Insurance Coverage?</a:t>
            </a:r>
            <a:endParaRPr lang="en-US" dirty="0"/>
          </a:p>
        </p:txBody>
      </p:sp>
      <p:sp>
        <p:nvSpPr>
          <p:cNvPr id="7" name="Content Placeholder 6"/>
          <p:cNvSpPr>
            <a:spLocks noGrp="1"/>
          </p:cNvSpPr>
          <p:nvPr>
            <p:ph idx="1"/>
          </p:nvPr>
        </p:nvSpPr>
        <p:spPr>
          <a:xfrm>
            <a:off x="533400" y="2286000"/>
            <a:ext cx="8229600" cy="3581400"/>
          </a:xfrm>
        </p:spPr>
        <p:txBody>
          <a:bodyPr/>
          <a:lstStyle/>
          <a:p>
            <a:r>
              <a:rPr lang="en-US" dirty="0" smtClean="0"/>
              <a:t>CBO estimates decrease in uninsured by 26 million by 2017 – reducing rate by half.</a:t>
            </a:r>
          </a:p>
          <a:p>
            <a:r>
              <a:rPr lang="en-US" dirty="0" smtClean="0"/>
              <a:t>56% of uninsured eligible for financial assistance.</a:t>
            </a:r>
          </a:p>
          <a:p>
            <a:r>
              <a:rPr lang="en-US" dirty="0" smtClean="0"/>
              <a:t>39% eligible for Medicaid/CHIP.</a:t>
            </a:r>
          </a:p>
          <a:p>
            <a:r>
              <a:rPr lang="en-US" dirty="0" smtClean="0"/>
              <a:t>27% eligible for tax credits in marketplace.</a:t>
            </a:r>
          </a:p>
          <a:p>
            <a:r>
              <a:rPr lang="en-US" dirty="0" smtClean="0"/>
              <a:t>10% in coverage gap.</a:t>
            </a:r>
            <a:endParaRPr lang="en-US" dirty="0"/>
          </a:p>
        </p:txBody>
      </p:sp>
    </p:spTree>
    <p:extLst>
      <p:ext uri="{BB962C8B-B14F-4D97-AF65-F5344CB8AC3E}">
        <p14:creationId xmlns:p14="http://schemas.microsoft.com/office/powerpoint/2010/main" val="4528103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Exchanges or “Marketplaces”</a:t>
            </a:r>
            <a:endParaRPr lang="en-US" dirty="0"/>
          </a:p>
        </p:txBody>
      </p:sp>
      <p:sp>
        <p:nvSpPr>
          <p:cNvPr id="3" name="Content Placeholder 2"/>
          <p:cNvSpPr>
            <a:spLocks noGrp="1"/>
          </p:cNvSpPr>
          <p:nvPr>
            <p:ph idx="1"/>
          </p:nvPr>
        </p:nvSpPr>
        <p:spPr>
          <a:xfrm>
            <a:off x="457200" y="1676400"/>
            <a:ext cx="8229600" cy="4495800"/>
          </a:xfrm>
        </p:spPr>
        <p:txBody>
          <a:bodyPr/>
          <a:lstStyle/>
          <a:p>
            <a:r>
              <a:rPr lang="en-US" dirty="0" smtClean="0"/>
              <a:t>Individuals and small group in 2014</a:t>
            </a:r>
          </a:p>
          <a:p>
            <a:endParaRPr lang="en-US" dirty="0"/>
          </a:p>
          <a:p>
            <a:r>
              <a:rPr lang="en-US" dirty="0" smtClean="0"/>
              <a:t>State option to open to large employers in 2017</a:t>
            </a:r>
          </a:p>
          <a:p>
            <a:endParaRPr lang="en-US" dirty="0"/>
          </a:p>
          <a:p>
            <a:r>
              <a:rPr lang="en-US" dirty="0" smtClean="0"/>
              <a:t>Plans grouped by “metal tier” – Platinum (90%), Gold (80%), </a:t>
            </a:r>
            <a:r>
              <a:rPr lang="en-US" i="1" dirty="0" smtClean="0"/>
              <a:t>Silver (70%),</a:t>
            </a:r>
            <a:r>
              <a:rPr lang="en-US" dirty="0" smtClean="0"/>
              <a:t> Bronze (60%)</a:t>
            </a:r>
          </a:p>
          <a:p>
            <a:endParaRPr lang="en-US" dirty="0"/>
          </a:p>
          <a:p>
            <a:r>
              <a:rPr lang="en-US" dirty="0" smtClean="0"/>
              <a:t>Income based premium subsidies available on a sliding scale for those with incomes up to 400% FPL</a:t>
            </a:r>
            <a:endParaRPr lang="en-US" dirty="0"/>
          </a:p>
        </p:txBody>
      </p:sp>
    </p:spTree>
    <p:extLst>
      <p:ext uri="{BB962C8B-B14F-4D97-AF65-F5344CB8AC3E}">
        <p14:creationId xmlns:p14="http://schemas.microsoft.com/office/powerpoint/2010/main" val="15060142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555449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More Information</a:t>
            </a:r>
          </a:p>
        </p:txBody>
      </p:sp>
      <p:sp>
        <p:nvSpPr>
          <p:cNvPr id="16387" name="Rectangle 3"/>
          <p:cNvSpPr>
            <a:spLocks noGrp="1" noChangeArrowheads="1"/>
          </p:cNvSpPr>
          <p:nvPr>
            <p:ph idx="1"/>
          </p:nvPr>
        </p:nvSpPr>
        <p:spPr>
          <a:xfrm>
            <a:off x="457200" y="2133600"/>
            <a:ext cx="8534400" cy="3962400"/>
          </a:xfrm>
        </p:spPr>
        <p:txBody>
          <a:bodyPr/>
          <a:lstStyle/>
          <a:p>
            <a:pPr marL="742950" indent="-742950" eaLnBrk="1" hangingPunct="1">
              <a:buFont typeface="+mj-lt"/>
              <a:buAutoNum type="arabicPeriod"/>
            </a:pPr>
            <a:r>
              <a:rPr lang="en-US" sz="3700" dirty="0" smtClean="0">
                <a:hlinkClick r:id="rId3"/>
              </a:rPr>
              <a:t>www.afscme.org/healthcare</a:t>
            </a:r>
            <a:endParaRPr lang="en-US" sz="3700" dirty="0" smtClean="0"/>
          </a:p>
          <a:p>
            <a:pPr marL="742950" indent="-742950" eaLnBrk="1" hangingPunct="1">
              <a:buFont typeface="+mj-lt"/>
              <a:buAutoNum type="arabicPeriod"/>
            </a:pPr>
            <a:r>
              <a:rPr lang="en-US" sz="3700" dirty="0" smtClean="0">
                <a:hlinkClick r:id="rId4"/>
              </a:rPr>
              <a:t>www.healthcare.gov</a:t>
            </a:r>
            <a:r>
              <a:rPr lang="en-US" sz="3700" dirty="0" smtClean="0"/>
              <a:t> </a:t>
            </a:r>
            <a:r>
              <a:rPr lang="en-US" sz="2200" dirty="0" smtClean="0"/>
              <a:t>(24/7 toll free 1-800-318-2596)</a:t>
            </a:r>
          </a:p>
          <a:p>
            <a:pPr marL="742950" indent="-742950" eaLnBrk="1" hangingPunct="1">
              <a:buFont typeface="+mj-lt"/>
              <a:buAutoNum type="arabicPeriod"/>
            </a:pPr>
            <a:r>
              <a:rPr lang="en-US" sz="3700" dirty="0" smtClean="0">
                <a:hlinkClick r:id="rId5"/>
              </a:rPr>
              <a:t>www.dol.gov/ebsa/healthreform</a:t>
            </a:r>
            <a:endParaRPr lang="en-US" sz="3700" dirty="0" smtClean="0"/>
          </a:p>
          <a:p>
            <a:pPr marL="742950" indent="-742950" eaLnBrk="1" hangingPunct="1">
              <a:buFont typeface="+mj-lt"/>
              <a:buAutoNum type="arabicPeriod"/>
            </a:pPr>
            <a:r>
              <a:rPr lang="en-US" sz="3700" dirty="0" smtClean="0">
                <a:hlinkClick r:id="rId6"/>
              </a:rPr>
              <a:t>www.irs.gov/uac/Affordable-Care-Act-Tax-Provisions-Home</a:t>
            </a:r>
            <a:endParaRPr lang="en-US" sz="4000" dirty="0" smtClean="0"/>
          </a:p>
          <a:p>
            <a:pPr marL="0" indent="0" eaLnBrk="1" hangingPunct="1">
              <a:buNone/>
            </a:pPr>
            <a:endParaRPr lang="en-US" sz="4000" dirty="0" smtClean="0"/>
          </a:p>
          <a:p>
            <a:pPr eaLnBrk="1" hangingPunct="1">
              <a:buFontTx/>
              <a:buNone/>
            </a:pPr>
            <a:r>
              <a:rPr lang="en-US" sz="4000" dirty="0" smtClean="0"/>
              <a:t>	 </a:t>
            </a:r>
          </a:p>
        </p:txBody>
      </p:sp>
    </p:spTree>
    <p:extLst>
      <p:ext uri="{BB962C8B-B14F-4D97-AF65-F5344CB8AC3E}">
        <p14:creationId xmlns:p14="http://schemas.microsoft.com/office/powerpoint/2010/main" val="10216705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1905000" y="381000"/>
            <a:ext cx="6248400" cy="1143000"/>
          </a:xfrm>
        </p:spPr>
        <p:txBody>
          <a:bodyPr/>
          <a:lstStyle/>
          <a:p>
            <a:pPr algn="ctr" eaLnBrk="1" hangingPunct="1"/>
            <a:r>
              <a:rPr lang="en-US" b="1" dirty="0" smtClean="0"/>
              <a:t>Implementation:</a:t>
            </a:r>
            <a:br>
              <a:rPr lang="en-US" b="1" dirty="0" smtClean="0"/>
            </a:br>
            <a:r>
              <a:rPr lang="en-US" b="1" dirty="0" smtClean="0"/>
              <a:t>ACA Goals/Objectives</a:t>
            </a:r>
          </a:p>
        </p:txBody>
      </p:sp>
      <p:sp>
        <p:nvSpPr>
          <p:cNvPr id="19458" name="Rectangle 3"/>
          <p:cNvSpPr>
            <a:spLocks noGrp="1" noChangeArrowheads="1"/>
          </p:cNvSpPr>
          <p:nvPr>
            <p:ph idx="1"/>
          </p:nvPr>
        </p:nvSpPr>
        <p:spPr>
          <a:xfrm>
            <a:off x="1295400" y="2209800"/>
            <a:ext cx="7086600" cy="3733800"/>
          </a:xfrm>
        </p:spPr>
        <p:txBody>
          <a:bodyPr/>
          <a:lstStyle/>
          <a:p>
            <a:pPr eaLnBrk="1" hangingPunct="1"/>
            <a:r>
              <a:rPr lang="en-US" dirty="0" smtClean="0"/>
              <a:t>Expand Coverage:  Create Exchanges  and Expand Medicaid</a:t>
            </a:r>
          </a:p>
          <a:p>
            <a:pPr eaLnBrk="1" hangingPunct="1">
              <a:buFontTx/>
              <a:buNone/>
            </a:pPr>
            <a:endParaRPr lang="en-US" dirty="0" smtClean="0"/>
          </a:p>
          <a:p>
            <a:pPr eaLnBrk="1" hangingPunct="1"/>
            <a:r>
              <a:rPr lang="en-US" dirty="0" smtClean="0"/>
              <a:t>Control Costs:  Insurance Market Reforms</a:t>
            </a:r>
            <a:br>
              <a:rPr lang="en-US" dirty="0" smtClean="0"/>
            </a:br>
            <a:endParaRPr lang="en-US" dirty="0" smtClean="0"/>
          </a:p>
          <a:p>
            <a:pPr eaLnBrk="1" hangingPunct="1"/>
            <a:r>
              <a:rPr lang="en-US" dirty="0" smtClean="0"/>
              <a:t>Improve Quality:  Delivery System/Payment Reforms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2"/>
          <p:cNvSpPr>
            <a:spLocks noGrp="1"/>
          </p:cNvSpPr>
          <p:nvPr>
            <p:ph type="title"/>
          </p:nvPr>
        </p:nvSpPr>
        <p:spPr/>
        <p:txBody>
          <a:bodyPr/>
          <a:lstStyle/>
          <a:p>
            <a:pPr algn="ctr" eaLnBrk="1" hangingPunct="1"/>
            <a:r>
              <a:rPr lang="en-US" b="1" smtClean="0"/>
              <a:t>Market Reforms already implemented</a:t>
            </a:r>
          </a:p>
        </p:txBody>
      </p:sp>
      <p:sp>
        <p:nvSpPr>
          <p:cNvPr id="25602" name="Content Placeholder 3"/>
          <p:cNvSpPr>
            <a:spLocks noGrp="1"/>
          </p:cNvSpPr>
          <p:nvPr>
            <p:ph idx="1"/>
          </p:nvPr>
        </p:nvSpPr>
        <p:spPr/>
        <p:txBody>
          <a:bodyPr/>
          <a:lstStyle/>
          <a:p>
            <a:pPr marL="273050" indent="-255588" eaLnBrk="1" hangingPunct="1"/>
            <a:r>
              <a:rPr lang="en-US" dirty="0" smtClean="0"/>
              <a:t>Young adult coverage </a:t>
            </a:r>
            <a:endParaRPr lang="en-US" b="1" dirty="0" smtClean="0"/>
          </a:p>
          <a:p>
            <a:pPr marL="273050" indent="-255588" eaLnBrk="1" hangingPunct="1"/>
            <a:endParaRPr lang="en-US" sz="1200" b="1" dirty="0" smtClean="0"/>
          </a:p>
          <a:p>
            <a:pPr marL="273050" indent="-255588" eaLnBrk="1" hangingPunct="1"/>
            <a:r>
              <a:rPr lang="en-US" dirty="0" smtClean="0"/>
              <a:t>No lifetime limits</a:t>
            </a:r>
          </a:p>
          <a:p>
            <a:pPr marL="273050" indent="-255588" eaLnBrk="1" hangingPunct="1"/>
            <a:endParaRPr lang="en-US" sz="1200" dirty="0" smtClean="0"/>
          </a:p>
          <a:p>
            <a:pPr marL="273050" indent="-255588" eaLnBrk="1" hangingPunct="1"/>
            <a:r>
              <a:rPr lang="en-US" dirty="0" smtClean="0"/>
              <a:t>No annual dollar limits on EHB</a:t>
            </a:r>
          </a:p>
          <a:p>
            <a:pPr marL="273050" indent="-255588" eaLnBrk="1" hangingPunct="1"/>
            <a:endParaRPr lang="en-US" sz="1200" dirty="0" smtClean="0"/>
          </a:p>
          <a:p>
            <a:pPr marL="273050" indent="-255588" eaLnBrk="1" hangingPunct="1"/>
            <a:r>
              <a:rPr lang="en-US" dirty="0" smtClean="0"/>
              <a:t>No pre-existing condition limits</a:t>
            </a:r>
          </a:p>
          <a:p>
            <a:pPr marL="273050" indent="-255588" eaLnBrk="1" hangingPunct="1"/>
            <a:endParaRPr lang="en-US" sz="1200" dirty="0" smtClean="0"/>
          </a:p>
          <a:p>
            <a:pPr marL="273050" indent="-255588" eaLnBrk="1" hangingPunct="1"/>
            <a:r>
              <a:rPr lang="en-US" dirty="0" smtClean="0"/>
              <a:t>Preventive care with no cost-sharing </a:t>
            </a:r>
            <a:r>
              <a:rPr lang="en-US" b="1" dirty="0" smtClean="0"/>
              <a:t>*</a:t>
            </a:r>
          </a:p>
          <a:p>
            <a:pPr marL="273050" indent="-255588" eaLnBrk="1" hangingPunct="1"/>
            <a:endParaRPr lang="en-US" sz="1200" b="1" dirty="0" smtClean="0"/>
          </a:p>
          <a:p>
            <a:pPr marL="273050" indent="-255588" eaLnBrk="1" hangingPunct="1"/>
            <a:r>
              <a:rPr lang="en-US" dirty="0" smtClean="0"/>
              <a:t>MLR requirements for fully-insured plans</a:t>
            </a:r>
          </a:p>
          <a:p>
            <a:pPr marL="17462" indent="0" eaLnBrk="1" hangingPunct="1">
              <a:buNone/>
            </a:pPr>
            <a:endParaRPr lang="en-US" b="1" dirty="0" smtClean="0"/>
          </a:p>
          <a:p>
            <a:pPr marL="273050" indent="-255588" eaLnBrk="1" hangingPunct="1"/>
            <a:endParaRPr lang="en-US" sz="1200" b="1"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2"/>
          <p:cNvSpPr>
            <a:spLocks noGrp="1"/>
          </p:cNvSpPr>
          <p:nvPr>
            <p:ph type="title"/>
          </p:nvPr>
        </p:nvSpPr>
        <p:spPr/>
        <p:txBody>
          <a:bodyPr/>
          <a:lstStyle/>
          <a:p>
            <a:pPr algn="ctr" eaLnBrk="1" hangingPunct="1"/>
            <a:r>
              <a:rPr lang="en-US" b="1" dirty="0" smtClean="0"/>
              <a:t>Market Reforms already implemented   </a:t>
            </a:r>
            <a:r>
              <a:rPr lang="en-US" sz="2400" b="1" dirty="0" smtClean="0"/>
              <a:t>(continued)</a:t>
            </a:r>
            <a:endParaRPr lang="en-US" b="1" dirty="0" smtClean="0"/>
          </a:p>
        </p:txBody>
      </p:sp>
      <p:sp>
        <p:nvSpPr>
          <p:cNvPr id="2" name="Content Placeholder 1"/>
          <p:cNvSpPr>
            <a:spLocks noGrp="1"/>
          </p:cNvSpPr>
          <p:nvPr>
            <p:ph idx="1"/>
          </p:nvPr>
        </p:nvSpPr>
        <p:spPr>
          <a:xfrm>
            <a:off x="457200" y="1905000"/>
            <a:ext cx="8229600" cy="3733800"/>
          </a:xfrm>
        </p:spPr>
        <p:txBody>
          <a:bodyPr/>
          <a:lstStyle/>
          <a:p>
            <a:pPr eaLnBrk="1" hangingPunct="1">
              <a:defRPr/>
            </a:pPr>
            <a:r>
              <a:rPr lang="en-US" sz="2600" dirty="0" smtClean="0"/>
              <a:t>Patient protections </a:t>
            </a:r>
            <a:r>
              <a:rPr lang="en-US" sz="2600" b="1" dirty="0" smtClean="0"/>
              <a:t>*</a:t>
            </a:r>
          </a:p>
          <a:p>
            <a:pPr eaLnBrk="1" hangingPunct="1">
              <a:defRPr/>
            </a:pPr>
            <a:endParaRPr lang="en-US" sz="1200" b="1" dirty="0" smtClean="0"/>
          </a:p>
          <a:p>
            <a:pPr eaLnBrk="1" hangingPunct="1">
              <a:defRPr/>
            </a:pPr>
            <a:r>
              <a:rPr lang="en-US" sz="2600" dirty="0" smtClean="0"/>
              <a:t>Increased penalty for “nonqualified” HSA distributions </a:t>
            </a:r>
          </a:p>
          <a:p>
            <a:pPr eaLnBrk="1" hangingPunct="1">
              <a:defRPr/>
            </a:pPr>
            <a:endParaRPr lang="en-US" sz="1200" dirty="0" smtClean="0"/>
          </a:p>
          <a:p>
            <a:pPr eaLnBrk="1" hangingPunct="1">
              <a:defRPr/>
            </a:pPr>
            <a:r>
              <a:rPr lang="en-US" sz="2600" dirty="0" smtClean="0"/>
              <a:t>FSA/HRA/HSA can only reimburse  prescribed OTC drugs</a:t>
            </a:r>
          </a:p>
          <a:p>
            <a:pPr eaLnBrk="1" hangingPunct="1">
              <a:defRPr/>
            </a:pPr>
            <a:endParaRPr lang="en-US" sz="1200" dirty="0" smtClean="0"/>
          </a:p>
          <a:p>
            <a:pPr eaLnBrk="1" hangingPunct="1">
              <a:defRPr/>
            </a:pPr>
            <a:r>
              <a:rPr lang="en-US" sz="2600" dirty="0" smtClean="0"/>
              <a:t>FSA </a:t>
            </a:r>
            <a:r>
              <a:rPr lang="en-US" sz="2600" dirty="0"/>
              <a:t>contributions capped at $</a:t>
            </a:r>
            <a:r>
              <a:rPr lang="en-US" sz="2600" dirty="0" smtClean="0"/>
              <a:t>2500</a:t>
            </a:r>
          </a:p>
          <a:p>
            <a:pPr eaLnBrk="1" hangingPunct="1">
              <a:defRPr/>
            </a:pPr>
            <a:endParaRPr lang="en-US" sz="1200" dirty="0" smtClean="0"/>
          </a:p>
          <a:p>
            <a:pPr eaLnBrk="1" hangingPunct="1">
              <a:defRPr/>
            </a:pPr>
            <a:r>
              <a:rPr lang="en-US" sz="2600" dirty="0" smtClean="0"/>
              <a:t>No waiting periods over 90 days</a:t>
            </a:r>
            <a:endParaRPr lang="en-US" sz="2600" dirty="0"/>
          </a:p>
          <a:p>
            <a:pPr eaLnBrk="1" hangingPunct="1">
              <a:defRPr/>
            </a:pPr>
            <a:endParaRPr lang="en-US" sz="2600" dirty="0" smtClean="0"/>
          </a:p>
          <a:p>
            <a:pPr eaLnBrk="1" hangingPunct="1">
              <a:defRPr/>
            </a:pPr>
            <a:endParaRPr lang="en-US" dirty="0" smtClean="0"/>
          </a:p>
          <a:p>
            <a:pPr eaLnBrk="1" hangingPunct="1">
              <a:defRPr/>
            </a:pPr>
            <a:endParaRPr lang="en-US" sz="2400" dirty="0" smtClean="0"/>
          </a:p>
          <a:p>
            <a:pPr eaLnBrk="1" hangingPunct="1">
              <a:defRPr/>
            </a:pPr>
            <a:endParaRPr lang="en-US" dirty="0" smtClean="0">
              <a:effectLst>
                <a:outerShdw blurRad="38100" dist="38100" dir="2700000" algn="tl">
                  <a:srgbClr val="242852"/>
                </a:outerShdw>
              </a:effectLst>
            </a:endParaRPr>
          </a:p>
          <a:p>
            <a:pPr eaLnBrk="1" hangingPunct="1">
              <a:defRPr/>
            </a:pPr>
            <a:endParaRPr lang="en-US" dirty="0" smtClean="0">
              <a:effectLst>
                <a:outerShdw blurRad="38100" dist="38100" dir="2700000" algn="tl">
                  <a:srgbClr val="242852"/>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1"/>
          <p:cNvSpPr>
            <a:spLocks noGrp="1"/>
          </p:cNvSpPr>
          <p:nvPr>
            <p:ph idx="1"/>
          </p:nvPr>
        </p:nvSpPr>
        <p:spPr>
          <a:xfrm>
            <a:off x="990600" y="2133600"/>
            <a:ext cx="7162800" cy="3581400"/>
          </a:xfrm>
        </p:spPr>
        <p:txBody>
          <a:bodyPr/>
          <a:lstStyle/>
          <a:p>
            <a:pPr marL="273050" indent="-255588" eaLnBrk="1" hangingPunct="1"/>
            <a:r>
              <a:rPr lang="en-US" sz="2600" dirty="0" smtClean="0"/>
              <a:t> EHB package * </a:t>
            </a:r>
          </a:p>
          <a:p>
            <a:pPr marL="273050" indent="-255588" eaLnBrk="1" hangingPunct="1"/>
            <a:endParaRPr lang="en-US" sz="1000" dirty="0"/>
          </a:p>
          <a:p>
            <a:pPr marL="273050" indent="-255588" eaLnBrk="1" hangingPunct="1"/>
            <a:r>
              <a:rPr lang="en-US" sz="2600" dirty="0" smtClean="0"/>
              <a:t>“Marketplaces”</a:t>
            </a:r>
          </a:p>
          <a:p>
            <a:pPr marL="273050" indent="-255588" eaLnBrk="1" hangingPunct="1"/>
            <a:endParaRPr lang="en-US" sz="1000" dirty="0" smtClean="0"/>
          </a:p>
          <a:p>
            <a:pPr marL="273050" indent="-255588" eaLnBrk="1" hangingPunct="1"/>
            <a:r>
              <a:rPr lang="en-US" sz="2400" dirty="0" smtClean="0"/>
              <a:t>Medicaid Expansion</a:t>
            </a:r>
          </a:p>
          <a:p>
            <a:pPr marL="273050" indent="-255588" eaLnBrk="1" hangingPunct="1"/>
            <a:endParaRPr lang="en-US" sz="1000" dirty="0" smtClean="0"/>
          </a:p>
          <a:p>
            <a:pPr marL="273050" indent="-255588" eaLnBrk="1" hangingPunct="1"/>
            <a:r>
              <a:rPr lang="en-US" sz="2400" dirty="0"/>
              <a:t>Max out-of-pocket </a:t>
            </a:r>
            <a:r>
              <a:rPr lang="en-US" sz="2000" dirty="0"/>
              <a:t>($6350/$12700) </a:t>
            </a:r>
            <a:r>
              <a:rPr lang="en-US" sz="2400" dirty="0"/>
              <a:t>– </a:t>
            </a:r>
            <a:r>
              <a:rPr lang="en-US" sz="1800" dirty="0"/>
              <a:t>all non-grandfathered plans</a:t>
            </a:r>
          </a:p>
          <a:p>
            <a:pPr marL="273050" indent="-255588" eaLnBrk="1" hangingPunct="1"/>
            <a:endParaRPr lang="en-US" sz="1000" dirty="0"/>
          </a:p>
          <a:p>
            <a:pPr marL="273050" indent="-255588" eaLnBrk="1" hangingPunct="1"/>
            <a:r>
              <a:rPr lang="en-US" sz="2400" dirty="0"/>
              <a:t>“Health-contingent” wellness program incentive increases to 30% of </a:t>
            </a:r>
            <a:r>
              <a:rPr lang="en-US" sz="2400" dirty="0" smtClean="0"/>
              <a:t>premium</a:t>
            </a:r>
            <a:endParaRPr lang="en-US" sz="2400" dirty="0"/>
          </a:p>
          <a:p>
            <a:pPr marL="273050" indent="-255588" eaLnBrk="1" hangingPunct="1"/>
            <a:endParaRPr lang="en-US" sz="2600" b="1" dirty="0" smtClean="0"/>
          </a:p>
          <a:p>
            <a:pPr marL="273050" indent="-255588" eaLnBrk="1" hangingPunct="1"/>
            <a:endParaRPr lang="en-US" sz="1200" b="1" dirty="0" smtClean="0"/>
          </a:p>
          <a:p>
            <a:pPr marL="273050" indent="-255588" eaLnBrk="1" hangingPunct="1"/>
            <a:endParaRPr lang="en-US" sz="2400" dirty="0" smtClean="0"/>
          </a:p>
        </p:txBody>
      </p:sp>
      <p:sp>
        <p:nvSpPr>
          <p:cNvPr id="6147" name="Title 2"/>
          <p:cNvSpPr>
            <a:spLocks noGrp="1"/>
          </p:cNvSpPr>
          <p:nvPr>
            <p:ph type="title"/>
          </p:nvPr>
        </p:nvSpPr>
        <p:spPr/>
        <p:txBody>
          <a:bodyPr/>
          <a:lstStyle/>
          <a:p>
            <a:pPr algn="ctr" eaLnBrk="1" hangingPunct="1"/>
            <a:r>
              <a:rPr lang="en-US" sz="4400" b="1" dirty="0"/>
              <a:t>Market Reforms already implemented   </a:t>
            </a:r>
            <a:r>
              <a:rPr lang="en-US" sz="2800" b="1" dirty="0"/>
              <a:t>(continued)</a:t>
            </a:r>
            <a:endParaRPr lang="en-US" sz="4200" b="1" dirty="0" smtClean="0"/>
          </a:p>
        </p:txBody>
      </p:sp>
    </p:spTree>
    <p:extLst>
      <p:ext uri="{BB962C8B-B14F-4D97-AF65-F5344CB8AC3E}">
        <p14:creationId xmlns:p14="http://schemas.microsoft.com/office/powerpoint/2010/main" val="38747231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Upcoming Provisions</a:t>
            </a:r>
            <a:endParaRPr lang="en-US" i="1" dirty="0"/>
          </a:p>
        </p:txBody>
      </p:sp>
      <p:sp>
        <p:nvSpPr>
          <p:cNvPr id="3" name="Content Placeholder 2"/>
          <p:cNvSpPr>
            <a:spLocks noGrp="1"/>
          </p:cNvSpPr>
          <p:nvPr>
            <p:ph idx="1"/>
          </p:nvPr>
        </p:nvSpPr>
        <p:spPr>
          <a:xfrm>
            <a:off x="914400" y="1981200"/>
            <a:ext cx="8001000" cy="4114800"/>
          </a:xfrm>
        </p:spPr>
        <p:txBody>
          <a:bodyPr/>
          <a:lstStyle/>
          <a:p>
            <a:pPr marL="273050" indent="-255588" eaLnBrk="1" hangingPunct="1"/>
            <a:endParaRPr lang="en-US" dirty="0" smtClean="0"/>
          </a:p>
          <a:p>
            <a:pPr marL="273050" indent="-255588" eaLnBrk="1" hangingPunct="1"/>
            <a:r>
              <a:rPr lang="en-US" dirty="0" smtClean="0"/>
              <a:t>Employer </a:t>
            </a:r>
            <a:r>
              <a:rPr lang="en-US" dirty="0"/>
              <a:t>S</a:t>
            </a:r>
            <a:r>
              <a:rPr lang="en-US" dirty="0" smtClean="0"/>
              <a:t>hared Responsibility Payments - 2015</a:t>
            </a:r>
            <a:endParaRPr lang="en-US" sz="1600" dirty="0" smtClean="0"/>
          </a:p>
          <a:p>
            <a:pPr marL="273050" indent="-255588" eaLnBrk="1" hangingPunct="1"/>
            <a:endParaRPr lang="en-US" sz="1600" dirty="0" smtClean="0"/>
          </a:p>
          <a:p>
            <a:pPr marL="273050" indent="-255588" eaLnBrk="1" hangingPunct="1"/>
            <a:endParaRPr lang="en-US" sz="1600" dirty="0"/>
          </a:p>
          <a:p>
            <a:pPr marL="273050" indent="-255588" eaLnBrk="1" hangingPunct="1"/>
            <a:r>
              <a:rPr lang="en-US" dirty="0" smtClean="0"/>
              <a:t>“Marketplaces” may open to large employers-2017</a:t>
            </a:r>
          </a:p>
          <a:p>
            <a:pPr marL="273050" indent="-255588" eaLnBrk="1" hangingPunct="1"/>
            <a:endParaRPr lang="en-US" sz="800" dirty="0" smtClean="0"/>
          </a:p>
          <a:p>
            <a:pPr marL="273050" indent="-255588" eaLnBrk="1" hangingPunct="1"/>
            <a:endParaRPr lang="en-US" sz="800" dirty="0"/>
          </a:p>
          <a:p>
            <a:pPr marL="273050" indent="-255588" eaLnBrk="1" hangingPunct="1"/>
            <a:endParaRPr lang="en-US" sz="800" dirty="0" smtClean="0"/>
          </a:p>
          <a:p>
            <a:pPr marL="273050" indent="-255588" eaLnBrk="1" hangingPunct="1"/>
            <a:r>
              <a:rPr lang="en-US" dirty="0" smtClean="0"/>
              <a:t>Excise tax - 2018</a:t>
            </a:r>
          </a:p>
          <a:p>
            <a:pPr marL="17462" indent="0" eaLnBrk="1" hangingPunct="1">
              <a:buNone/>
            </a:pPr>
            <a:endParaRPr lang="en-US" dirty="0"/>
          </a:p>
          <a:p>
            <a:endParaRPr lang="en-US" dirty="0"/>
          </a:p>
        </p:txBody>
      </p:sp>
    </p:spTree>
    <p:extLst>
      <p:ext uri="{BB962C8B-B14F-4D97-AF65-F5344CB8AC3E}">
        <p14:creationId xmlns:p14="http://schemas.microsoft.com/office/powerpoint/2010/main" val="1175700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Grandfathering</a:t>
            </a:r>
          </a:p>
        </p:txBody>
      </p:sp>
      <p:sp>
        <p:nvSpPr>
          <p:cNvPr id="6147" name="Rectangle 3"/>
          <p:cNvSpPr>
            <a:spLocks noGrp="1" noChangeArrowheads="1"/>
          </p:cNvSpPr>
          <p:nvPr>
            <p:ph type="body" idx="1"/>
          </p:nvPr>
        </p:nvSpPr>
        <p:spPr>
          <a:xfrm>
            <a:off x="457200" y="1600200"/>
            <a:ext cx="8229600" cy="4572000"/>
          </a:xfrm>
        </p:spPr>
        <p:txBody>
          <a:bodyPr/>
          <a:lstStyle/>
          <a:p>
            <a:pPr eaLnBrk="1" hangingPunct="1"/>
            <a:r>
              <a:rPr lang="en-US" altLang="en-US" dirty="0" smtClean="0"/>
              <a:t>A “grandfathered” plan is a plan in existence on March 23, 2010</a:t>
            </a:r>
          </a:p>
          <a:p>
            <a:pPr eaLnBrk="1" hangingPunct="1"/>
            <a:endParaRPr lang="en-US" altLang="en-US" sz="1600" dirty="0" smtClean="0"/>
          </a:p>
          <a:p>
            <a:pPr eaLnBrk="1" hangingPunct="1"/>
            <a:r>
              <a:rPr lang="en-US" altLang="en-US" dirty="0" smtClean="0"/>
              <a:t>Grandfathered plans are exempt from some of the mandates -  but not all</a:t>
            </a:r>
          </a:p>
          <a:p>
            <a:pPr eaLnBrk="1" hangingPunct="1"/>
            <a:endParaRPr lang="en-US" altLang="en-US" sz="1600" dirty="0" smtClean="0"/>
          </a:p>
          <a:p>
            <a:pPr eaLnBrk="1" hangingPunct="1"/>
            <a:r>
              <a:rPr lang="en-US" altLang="en-US" dirty="0" smtClean="0"/>
              <a:t>Plans lose grandfathered status if they make significant changes</a:t>
            </a:r>
          </a:p>
          <a:p>
            <a:pPr eaLnBrk="1" hangingPunct="1"/>
            <a:endParaRPr lang="en-US" altLang="en-US" sz="1600" dirty="0" smtClean="0"/>
          </a:p>
          <a:p>
            <a:pPr eaLnBrk="1" hangingPunct="1"/>
            <a:r>
              <a:rPr lang="en-US" altLang="en-US" dirty="0" smtClean="0"/>
              <a:t>Grandfathered status is determined separately for each plan option</a:t>
            </a:r>
          </a:p>
        </p:txBody>
      </p:sp>
    </p:spTree>
    <p:extLst>
      <p:ext uri="{BB962C8B-B14F-4D97-AF65-F5344CB8AC3E}">
        <p14:creationId xmlns:p14="http://schemas.microsoft.com/office/powerpoint/2010/main" val="698097939"/>
      </p:ext>
    </p:extLst>
  </p:cSld>
  <p:clrMapOvr>
    <a:masterClrMapping/>
  </p:clrMapOvr>
</p:sld>
</file>

<file path=ppt/theme/theme1.xml><?xml version="1.0" encoding="utf-8"?>
<a:theme xmlns:a="http://schemas.openxmlformats.org/drawingml/2006/main" name="PowerPoint - 1">
  <a:themeElements>
    <a:clrScheme name="PowerPoint -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owerPoint - 1">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owerPoint -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werPoint -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werPoint -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werPoint -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werPoint -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werPoint -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werPoint -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werPoint -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werPoint -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werPoint -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werPoint -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werPoint -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owerPoint - 1 13">
        <a:dk1>
          <a:srgbClr val="808080"/>
        </a:dk1>
        <a:lt1>
          <a:srgbClr val="FFFFFF"/>
        </a:lt1>
        <a:dk2>
          <a:srgbClr val="00A850"/>
        </a:dk2>
        <a:lt2>
          <a:srgbClr val="000000"/>
        </a:lt2>
        <a:accent1>
          <a:srgbClr val="BBE0E3"/>
        </a:accent1>
        <a:accent2>
          <a:srgbClr val="333399"/>
        </a:accent2>
        <a:accent3>
          <a:srgbClr val="AAD1B3"/>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7662</TotalTime>
  <Words>4742</Words>
  <Application>Microsoft Office PowerPoint</Application>
  <PresentationFormat>On-screen Show (4:3)</PresentationFormat>
  <Paragraphs>561</Paragraphs>
  <Slides>38</Slides>
  <Notes>37</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PowerPoint - 1</vt:lpstr>
      <vt:lpstr>Office Theme</vt:lpstr>
      <vt:lpstr>The Affordable Care Act and Health Benefits: What You Need to Know     </vt:lpstr>
      <vt:lpstr>Agenda</vt:lpstr>
      <vt:lpstr>(Mis)Information?</vt:lpstr>
      <vt:lpstr>Implementation: ACA Goals/Objectives</vt:lpstr>
      <vt:lpstr>Market Reforms already implemented</vt:lpstr>
      <vt:lpstr>Market Reforms already implemented   (continued)</vt:lpstr>
      <vt:lpstr>Market Reforms already implemented   (continued)</vt:lpstr>
      <vt:lpstr>Upcoming Provisions</vt:lpstr>
      <vt:lpstr>Grandfathering</vt:lpstr>
      <vt:lpstr>Losing Grandfathered Status</vt:lpstr>
      <vt:lpstr>Losing Grandfathered Status</vt:lpstr>
      <vt:lpstr>What it Means to be Grandfathered </vt:lpstr>
      <vt:lpstr>ACA &amp; Employee Wellness Programs</vt:lpstr>
      <vt:lpstr>ACA &amp; Employee Wellness Programs</vt:lpstr>
      <vt:lpstr>ACA &amp; Employee Wellness Programs (continued)</vt:lpstr>
      <vt:lpstr>“Shared Responsibility” for Coverage</vt:lpstr>
      <vt:lpstr>Individual Mandate Coverage Requirements and Exemptions</vt:lpstr>
      <vt:lpstr>Is Employer a “Large” Employer?</vt:lpstr>
      <vt:lpstr>Employer Shared Responsibility “play or pay”</vt:lpstr>
      <vt:lpstr>Additional 1 year delay…</vt:lpstr>
      <vt:lpstr>Employer “Play or Pay” 2015</vt:lpstr>
      <vt:lpstr>To Cover or Not to Cover…</vt:lpstr>
      <vt:lpstr>Full-Time Employee</vt:lpstr>
      <vt:lpstr>Employer Assistance and “Marketplace” plans</vt:lpstr>
      <vt:lpstr>Excise Tax – 2018</vt:lpstr>
      <vt:lpstr>Excise Tax - 2018</vt:lpstr>
      <vt:lpstr>Excise Tax – 2018</vt:lpstr>
      <vt:lpstr>  Act Now or Later?</vt:lpstr>
      <vt:lpstr>Solutions or Strategies?</vt:lpstr>
      <vt:lpstr>Other Fees/Taxes on Plans</vt:lpstr>
      <vt:lpstr>PCORI Fees</vt:lpstr>
      <vt:lpstr>Transitional Reinsurance Fee</vt:lpstr>
      <vt:lpstr>Health Insurance Provider Fee/Tax</vt:lpstr>
      <vt:lpstr>Issues to Look Out For</vt:lpstr>
      <vt:lpstr>How Does the ACA Expand  Health Insurance Coverage?</vt:lpstr>
      <vt:lpstr>Exchanges or “Marketplaces”</vt:lpstr>
      <vt:lpstr>PowerPoint Presentation</vt:lpstr>
      <vt:lpstr>More Information</vt:lpstr>
    </vt:vector>
  </TitlesOfParts>
  <Company>AFSCME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 &amp; Employee Wellness Programs</dc:title>
  <dc:creator>Mary Meeker</dc:creator>
  <cp:lastModifiedBy>win7 Mig1</cp:lastModifiedBy>
  <cp:revision>264</cp:revision>
  <cp:lastPrinted>2014-06-26T15:44:29Z</cp:lastPrinted>
  <dcterms:created xsi:type="dcterms:W3CDTF">2013-02-21T14:34:22Z</dcterms:created>
  <dcterms:modified xsi:type="dcterms:W3CDTF">2014-07-08T22:25:57Z</dcterms:modified>
</cp:coreProperties>
</file>