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F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27" autoAdjust="0"/>
  </p:normalViewPr>
  <p:slideViewPr>
    <p:cSldViewPr snapToGrid="0" snapToObjects="1">
      <p:cViewPr>
        <p:scale>
          <a:sx n="126" d="100"/>
          <a:sy n="126" d="100"/>
        </p:scale>
        <p:origin x="984" y="82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Before 2010 Election</c:v>
                </c:pt>
              </c:strCache>
            </c:strRef>
          </c:tx>
          <c:spPr>
            <a:ln>
              <a:noFill/>
            </a:ln>
          </c:spPr>
          <c:explosion val="1"/>
          <c:dPt>
            <c:idx val="0"/>
            <c:bubble3D val="0"/>
            <c:spPr>
              <a:ln w="19050">
                <a:solidFill>
                  <a:srgbClr val="003E7E"/>
                </a:solidFill>
              </a:ln>
            </c:spPr>
          </c:dPt>
          <c:dPt>
            <c:idx val="2"/>
            <c:bubble3D val="0"/>
            <c:spPr>
              <a:solidFill>
                <a:schemeClr val="bg1">
                  <a:lumMod val="50000"/>
                </a:schemeClr>
              </a:solidFill>
              <a:ln>
                <a:noFill/>
              </a:ln>
            </c:spPr>
          </c:dPt>
          <c:dLbls>
            <c:dLbl>
              <c:idx val="0"/>
              <c:layout>
                <c:manualLayout>
                  <c:x val="-0.24884733158355204"/>
                  <c:y val="-1.3662729658792651E-2"/>
                </c:manualLayout>
              </c:layout>
              <c:tx>
                <c:rich>
                  <a:bodyPr/>
                  <a:lstStyle/>
                  <a:p>
                    <a:r>
                      <a:rPr lang="en-US" sz="1200" b="0" dirty="0" smtClean="0">
                        <a:solidFill>
                          <a:schemeClr val="accent6"/>
                        </a:solidFill>
                      </a:rPr>
                      <a:t>DEM</a:t>
                    </a:r>
                  </a:p>
                  <a:p>
                    <a:r>
                      <a:rPr lang="en-US" sz="1200" b="0" dirty="0" smtClean="0">
                        <a:solidFill>
                          <a:schemeClr val="accent6"/>
                        </a:solidFill>
                      </a:rPr>
                      <a:t>216</a:t>
                    </a:r>
                    <a:endParaRPr lang="en-US" dirty="0"/>
                  </a:p>
                </c:rich>
              </c:tx>
              <c:dLblPos val="bestFit"/>
              <c:showLegendKey val="0"/>
              <c:showVal val="1"/>
              <c:showCatName val="1"/>
              <c:showSerName val="0"/>
              <c:showPercent val="0"/>
              <c:showBubbleSize val="0"/>
              <c:separator>
</c:separator>
            </c:dLbl>
            <c:dLbl>
              <c:idx val="1"/>
              <c:layout>
                <c:manualLayout>
                  <c:x val="0.20090266841644794"/>
                  <c:y val="1.0255030621172353E-2"/>
                </c:manualLayout>
              </c:layout>
              <c:tx>
                <c:rich>
                  <a:bodyPr/>
                  <a:lstStyle/>
                  <a:p>
                    <a:r>
                      <a:rPr lang="en-US" sz="1200" b="0" dirty="0" smtClean="0">
                        <a:solidFill>
                          <a:schemeClr val="accent6"/>
                        </a:solidFill>
                      </a:rPr>
                      <a:t>GOP</a:t>
                    </a:r>
                    <a:r>
                      <a:rPr lang="en-US" sz="1200" b="0" dirty="0">
                        <a:solidFill>
                          <a:schemeClr val="accent6"/>
                        </a:solidFill>
                      </a:rPr>
                      <a:t>
174</a:t>
                    </a:r>
                    <a:endParaRPr lang="en-US" dirty="0"/>
                  </a:p>
                </c:rich>
              </c:tx>
              <c:dLblPos val="bestFit"/>
              <c:showLegendKey val="0"/>
              <c:showVal val="1"/>
              <c:showCatName val="1"/>
              <c:showSerName val="0"/>
              <c:showPercent val="0"/>
              <c:showBubbleSize val="0"/>
              <c:separator>
</c:separator>
            </c:dLbl>
            <c:dLbl>
              <c:idx val="2"/>
              <c:delete val="1"/>
            </c:dLbl>
            <c:spPr>
              <a:solidFill>
                <a:srgbClr val="FFFFFF">
                  <a:alpha val="69804"/>
                </a:srgbClr>
              </a:solidFill>
            </c:spPr>
            <c:txPr>
              <a:bodyPr/>
              <a:lstStyle/>
              <a:p>
                <a:pPr>
                  <a:defRPr sz="1200" b="0">
                    <a:solidFill>
                      <a:schemeClr val="accent6"/>
                    </a:solidFill>
                  </a:defRPr>
                </a:pPr>
                <a:endParaRPr lang="en-US"/>
              </a:p>
            </c:txPr>
            <c:dLblPos val="bestFit"/>
            <c:showLegendKey val="0"/>
            <c:showVal val="1"/>
            <c:showCatName val="1"/>
            <c:showSerName val="0"/>
            <c:showPercent val="0"/>
            <c:showBubbleSize val="0"/>
            <c:separator>
</c:separator>
            <c:showLeaderLines val="1"/>
          </c:dLbls>
          <c:cat>
            <c:strRef>
              <c:f>Sheet1!$A$2:$A$4</c:f>
              <c:strCache>
                <c:ptCount val="3"/>
                <c:pt idx="0">
                  <c:v>DEM</c:v>
                </c:pt>
                <c:pt idx="1">
                  <c:v>GOP</c:v>
                </c:pt>
                <c:pt idx="2">
                  <c:v>Vac.</c:v>
                </c:pt>
              </c:strCache>
            </c:strRef>
          </c:cat>
          <c:val>
            <c:numRef>
              <c:f>Sheet1!$B$2:$B$4</c:f>
              <c:numCache>
                <c:formatCode>General</c:formatCode>
                <c:ptCount val="3"/>
                <c:pt idx="0">
                  <c:v>216</c:v>
                </c:pt>
                <c:pt idx="1">
                  <c:v>174</c:v>
                </c:pt>
                <c:pt idx="2">
                  <c:v>10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Before 2010 Election</c:v>
                </c:pt>
              </c:strCache>
            </c:strRef>
          </c:tx>
          <c:spPr>
            <a:ln>
              <a:noFill/>
            </a:ln>
          </c:spPr>
          <c:dPt>
            <c:idx val="0"/>
            <c:bubble3D val="0"/>
            <c:spPr>
              <a:ln w="19050">
                <a:solidFill>
                  <a:srgbClr val="003E7E"/>
                </a:solidFill>
              </a:ln>
            </c:spPr>
          </c:dPt>
          <c:dLbls>
            <c:dLbl>
              <c:idx val="0"/>
              <c:layout>
                <c:manualLayout>
                  <c:x val="-0.25093066491688537"/>
                  <c:y val="-8.7678915135608049E-2"/>
                </c:manualLayout>
              </c:layout>
              <c:tx>
                <c:rich>
                  <a:bodyPr/>
                  <a:lstStyle/>
                  <a:p>
                    <a:r>
                      <a:rPr lang="en-US" sz="1200" b="0" dirty="0" smtClean="0">
                        <a:solidFill>
                          <a:schemeClr val="accent6"/>
                        </a:solidFill>
                      </a:rPr>
                      <a:t>DEM</a:t>
                    </a:r>
                  </a:p>
                  <a:p>
                    <a:r>
                      <a:rPr lang="en-US" sz="1200" b="0" dirty="0" smtClean="0">
                        <a:solidFill>
                          <a:schemeClr val="accent6"/>
                        </a:solidFill>
                      </a:rPr>
                      <a:t>14</a:t>
                    </a:r>
                    <a:endParaRPr lang="en-US" dirty="0"/>
                  </a:p>
                </c:rich>
              </c:tx>
              <c:dLblPos val="bestFit"/>
              <c:showLegendKey val="0"/>
              <c:showVal val="1"/>
              <c:showCatName val="1"/>
              <c:showSerName val="0"/>
              <c:showPercent val="0"/>
              <c:showBubbleSize val="0"/>
              <c:separator>
</c:separator>
            </c:dLbl>
            <c:dLbl>
              <c:idx val="1"/>
              <c:layout>
                <c:manualLayout>
                  <c:x val="0.23006933508311461"/>
                  <c:y val="4.662423447069116E-2"/>
                </c:manualLayout>
              </c:layout>
              <c:tx>
                <c:rich>
                  <a:bodyPr/>
                  <a:lstStyle/>
                  <a:p>
                    <a:r>
                      <a:rPr lang="en-US" sz="1200" b="0" dirty="0" smtClean="0">
                        <a:solidFill>
                          <a:schemeClr val="accent6"/>
                        </a:solidFill>
                      </a:rPr>
                      <a:t>GOP</a:t>
                    </a:r>
                    <a:r>
                      <a:rPr lang="en-US" sz="1200" b="0" dirty="0">
                        <a:solidFill>
                          <a:schemeClr val="accent6"/>
                        </a:solidFill>
                      </a:rPr>
                      <a:t>
</a:t>
                    </a:r>
                    <a:r>
                      <a:rPr lang="en-US" sz="1200" b="0" dirty="0" smtClean="0">
                        <a:solidFill>
                          <a:schemeClr val="accent6"/>
                        </a:solidFill>
                      </a:rPr>
                      <a:t>10</a:t>
                    </a:r>
                    <a:endParaRPr lang="en-US" dirty="0"/>
                  </a:p>
                </c:rich>
              </c:tx>
              <c:dLblPos val="bestFit"/>
              <c:showLegendKey val="0"/>
              <c:showVal val="1"/>
              <c:showCatName val="1"/>
              <c:showSerName val="0"/>
              <c:showPercent val="0"/>
              <c:showBubbleSize val="0"/>
              <c:separator>
</c:separator>
            </c:dLbl>
            <c:dLbl>
              <c:idx val="2"/>
              <c:tx>
                <c:rich>
                  <a:bodyPr/>
                  <a:lstStyle/>
                  <a:p>
                    <a:r>
                      <a:rPr lang="en-US" sz="1200" b="0" dirty="0" smtClean="0">
                        <a:solidFill>
                          <a:schemeClr val="accent6"/>
                        </a:solidFill>
                      </a:rPr>
                      <a:t>Vac.</a:t>
                    </a:r>
                    <a:r>
                      <a:rPr lang="en-US" sz="1200" b="0" dirty="0">
                        <a:solidFill>
                          <a:schemeClr val="accent6"/>
                        </a:solidFill>
                      </a:rPr>
                      <a:t>
10</a:t>
                    </a:r>
                    <a:endParaRPr lang="en-US" dirty="0"/>
                  </a:p>
                </c:rich>
              </c:tx>
              <c:dLblPos val="bestFit"/>
              <c:showLegendKey val="0"/>
              <c:showVal val="1"/>
              <c:showCatName val="1"/>
              <c:showSerName val="0"/>
              <c:showPercent val="0"/>
              <c:showBubbleSize val="0"/>
              <c:separator>
</c:separator>
            </c:dLbl>
            <c:spPr>
              <a:solidFill>
                <a:srgbClr val="FFFFFF">
                  <a:alpha val="69804"/>
                </a:srgbClr>
              </a:solidFill>
            </c:spPr>
            <c:txPr>
              <a:bodyPr/>
              <a:lstStyle/>
              <a:p>
                <a:pPr>
                  <a:defRPr sz="1200" b="0"/>
                </a:pPr>
                <a:endParaRPr lang="en-US"/>
              </a:p>
            </c:txPr>
            <c:dLblPos val="bestFit"/>
            <c:showLegendKey val="0"/>
            <c:showVal val="1"/>
            <c:showCatName val="1"/>
            <c:showSerName val="0"/>
            <c:showPercent val="0"/>
            <c:showBubbleSize val="0"/>
            <c:separator>
</c:separator>
            <c:showLeaderLines val="1"/>
          </c:dLbls>
          <c:cat>
            <c:strRef>
              <c:f>Sheet1!$A$2:$A$3</c:f>
              <c:strCache>
                <c:ptCount val="2"/>
                <c:pt idx="0">
                  <c:v>DEM</c:v>
                </c:pt>
                <c:pt idx="1">
                  <c:v>GOP</c:v>
                </c:pt>
              </c:strCache>
            </c:strRef>
          </c:cat>
          <c:val>
            <c:numRef>
              <c:f>Sheet1!$B$2:$B$3</c:f>
              <c:numCache>
                <c:formatCode>General</c:formatCode>
                <c:ptCount val="2"/>
                <c:pt idx="0">
                  <c:v>14</c:v>
                </c:pt>
                <c:pt idx="1">
                  <c:v>10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Before 2010 Election</c:v>
                </c:pt>
              </c:strCache>
            </c:strRef>
          </c:tx>
          <c:dPt>
            <c:idx val="0"/>
            <c:bubble3D val="0"/>
            <c:spPr>
              <a:ln>
                <a:noFill/>
              </a:ln>
            </c:spPr>
          </c:dPt>
          <c:dPt>
            <c:idx val="1"/>
            <c:bubble3D val="0"/>
            <c:spPr>
              <a:ln w="57150">
                <a:solidFill>
                  <a:schemeClr val="accent6"/>
                </a:solidFill>
              </a:ln>
            </c:spPr>
          </c:dPt>
          <c:dLbls>
            <c:dLbl>
              <c:idx val="0"/>
              <c:tx>
                <c:rich>
                  <a:bodyPr/>
                  <a:lstStyle/>
                  <a:p>
                    <a:pPr>
                      <a:defRPr sz="1200" b="0"/>
                    </a:pPr>
                    <a:r>
                      <a:rPr lang="en-US" sz="1200" b="0" dirty="0" smtClean="0">
                        <a:solidFill>
                          <a:schemeClr val="accent6"/>
                        </a:solidFill>
                      </a:rPr>
                      <a:t>DEM</a:t>
                    </a:r>
                  </a:p>
                  <a:p>
                    <a:pPr>
                      <a:defRPr sz="1200" b="0"/>
                    </a:pPr>
                    <a:r>
                      <a:rPr lang="en-US" sz="1200" b="0" dirty="0" smtClean="0">
                        <a:solidFill>
                          <a:schemeClr val="accent6"/>
                        </a:solidFill>
                      </a:rPr>
                      <a:t>102</a:t>
                    </a:r>
                    <a:endParaRPr lang="en-US" b="0" dirty="0"/>
                  </a:p>
                </c:rich>
              </c:tx>
              <c:spPr>
                <a:solidFill>
                  <a:srgbClr val="FFFFFF">
                    <a:alpha val="69804"/>
                  </a:srgbClr>
                </a:solidFill>
              </c:spPr>
              <c:dLblPos val="bestFit"/>
              <c:showLegendKey val="0"/>
              <c:showVal val="1"/>
              <c:showCatName val="1"/>
              <c:showSerName val="0"/>
              <c:showPercent val="0"/>
              <c:showBubbleSize val="0"/>
              <c:separator>
</c:separator>
            </c:dLbl>
            <c:dLbl>
              <c:idx val="1"/>
              <c:layout>
                <c:manualLayout>
                  <c:x val="0.23007524059492562"/>
                  <c:y val="-0.25033595800524933"/>
                </c:manualLayout>
              </c:layout>
              <c:tx>
                <c:rich>
                  <a:bodyPr/>
                  <a:lstStyle/>
                  <a:p>
                    <a:pPr>
                      <a:defRPr sz="1200" b="1">
                        <a:effectLst>
                          <a:glow rad="101600">
                            <a:srgbClr val="FFFF00">
                              <a:alpha val="60000"/>
                            </a:srgbClr>
                          </a:glow>
                        </a:effectLst>
                      </a:defRPr>
                    </a:pPr>
                    <a:r>
                      <a:rPr lang="en-US" sz="1200" b="1" dirty="0" smtClean="0">
                        <a:solidFill>
                          <a:schemeClr val="accent6"/>
                        </a:solidFill>
                        <a:effectLst>
                          <a:glow rad="101600">
                            <a:srgbClr val="FFFF00">
                              <a:alpha val="60000"/>
                            </a:srgbClr>
                          </a:glow>
                        </a:effectLst>
                      </a:rPr>
                      <a:t>GOP</a:t>
                    </a:r>
                    <a:r>
                      <a:rPr lang="en-US" sz="1200" b="1" dirty="0">
                        <a:solidFill>
                          <a:schemeClr val="accent6"/>
                        </a:solidFill>
                        <a:effectLst>
                          <a:glow rad="101600">
                            <a:srgbClr val="FFFF00">
                              <a:alpha val="60000"/>
                            </a:srgbClr>
                          </a:glow>
                        </a:effectLst>
                      </a:rPr>
                      <a:t>
</a:t>
                    </a:r>
                    <a:r>
                      <a:rPr lang="en-US" sz="1200" b="1" dirty="0" smtClean="0">
                        <a:solidFill>
                          <a:schemeClr val="accent6"/>
                        </a:solidFill>
                        <a:effectLst>
                          <a:glow rad="101600">
                            <a:srgbClr val="FFFF00">
                              <a:alpha val="60000"/>
                            </a:srgbClr>
                          </a:glow>
                        </a:effectLst>
                      </a:rPr>
                      <a:t>298</a:t>
                    </a:r>
                    <a:endParaRPr lang="en-US" sz="1200" b="1" dirty="0">
                      <a:effectLst>
                        <a:glow rad="101600">
                          <a:srgbClr val="FFFF00">
                            <a:alpha val="60000"/>
                          </a:srgbClr>
                        </a:glow>
                      </a:effectLst>
                    </a:endParaRPr>
                  </a:p>
                </c:rich>
              </c:tx>
              <c:spPr>
                <a:solidFill>
                  <a:srgbClr val="FFFFFF">
                    <a:alpha val="69804"/>
                  </a:srgbClr>
                </a:solidFill>
              </c:spPr>
              <c:dLblPos val="bestFit"/>
              <c:showLegendKey val="0"/>
              <c:showVal val="1"/>
              <c:showCatName val="1"/>
              <c:showSerName val="0"/>
              <c:showPercent val="0"/>
              <c:showBubbleSize val="0"/>
              <c:separator>
</c:separator>
            </c:dLbl>
            <c:dLbl>
              <c:idx val="2"/>
              <c:tx>
                <c:rich>
                  <a:bodyPr/>
                  <a:lstStyle/>
                  <a:p>
                    <a:r>
                      <a:rPr lang="en-US" sz="1200" b="1" dirty="0" smtClean="0">
                        <a:solidFill>
                          <a:schemeClr val="accent6"/>
                        </a:solidFill>
                      </a:rPr>
                      <a:t>Vac.</a:t>
                    </a:r>
                    <a:r>
                      <a:rPr lang="en-US" sz="1200" b="1" dirty="0">
                        <a:solidFill>
                          <a:schemeClr val="accent6"/>
                        </a:solidFill>
                      </a:rPr>
                      <a:t>
10</a:t>
                    </a:r>
                    <a:endParaRPr lang="en-US" dirty="0"/>
                  </a:p>
                </c:rich>
              </c:tx>
              <c:dLblPos val="bestFit"/>
              <c:showLegendKey val="0"/>
              <c:showVal val="1"/>
              <c:showCatName val="1"/>
              <c:showSerName val="0"/>
              <c:showPercent val="0"/>
              <c:showBubbleSize val="0"/>
              <c:separator>
</c:separator>
            </c:dLbl>
            <c:spPr>
              <a:solidFill>
                <a:srgbClr val="FFFFFF">
                  <a:alpha val="69804"/>
                </a:srgbClr>
              </a:solidFill>
            </c:spPr>
            <c:txPr>
              <a:bodyPr/>
              <a:lstStyle/>
              <a:p>
                <a:pPr>
                  <a:defRPr sz="1200" b="1"/>
                </a:pPr>
                <a:endParaRPr lang="en-US"/>
              </a:p>
            </c:txPr>
            <c:dLblPos val="bestFit"/>
            <c:showLegendKey val="0"/>
            <c:showVal val="1"/>
            <c:showCatName val="1"/>
            <c:showSerName val="0"/>
            <c:showPercent val="0"/>
            <c:showBubbleSize val="0"/>
            <c:separator>
</c:separator>
            <c:showLeaderLines val="1"/>
          </c:dLbls>
          <c:cat>
            <c:strRef>
              <c:f>Sheet1!$A$2:$A$3</c:f>
              <c:strCache>
                <c:ptCount val="2"/>
                <c:pt idx="0">
                  <c:v>DEM</c:v>
                </c:pt>
                <c:pt idx="1">
                  <c:v>GOP</c:v>
                </c:pt>
              </c:strCache>
            </c:strRef>
          </c:cat>
          <c:val>
            <c:numRef>
              <c:f>Sheet1!$B$2:$B$3</c:f>
              <c:numCache>
                <c:formatCode>General</c:formatCode>
                <c:ptCount val="2"/>
                <c:pt idx="0">
                  <c:v>102</c:v>
                </c:pt>
                <c:pt idx="1">
                  <c:v>298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Before 2010 Election</c:v>
                </c:pt>
              </c:strCache>
            </c:strRef>
          </c:tx>
          <c:spPr>
            <a:ln>
              <a:solidFill>
                <a:schemeClr val="accent6"/>
              </a:solidFill>
            </a:ln>
          </c:spPr>
          <c:dPt>
            <c:idx val="0"/>
            <c:bubble3D val="0"/>
            <c:spPr>
              <a:ln>
                <a:noFill/>
              </a:ln>
            </c:spPr>
          </c:dPt>
          <c:dPt>
            <c:idx val="1"/>
            <c:bubble3D val="0"/>
            <c:spPr>
              <a:ln w="57150">
                <a:solidFill>
                  <a:schemeClr val="accent6"/>
                </a:solidFill>
              </a:ln>
            </c:spPr>
          </c:dPt>
          <c:dLbls>
            <c:dLbl>
              <c:idx val="0"/>
              <c:tx>
                <c:rich>
                  <a:bodyPr/>
                  <a:lstStyle/>
                  <a:p>
                    <a:pPr>
                      <a:defRPr sz="1200" b="0"/>
                    </a:pPr>
                    <a:r>
                      <a:rPr lang="en-US" sz="1200" b="0" dirty="0" smtClean="0">
                        <a:solidFill>
                          <a:schemeClr val="accent6"/>
                        </a:solidFill>
                      </a:rPr>
                      <a:t>DEM</a:t>
                    </a:r>
                  </a:p>
                  <a:p>
                    <a:pPr>
                      <a:defRPr sz="1200" b="0"/>
                    </a:pPr>
                    <a:r>
                      <a:rPr lang="en-US" sz="1200" b="0" dirty="0" smtClean="0">
                        <a:solidFill>
                          <a:schemeClr val="accent6"/>
                        </a:solidFill>
                      </a:rPr>
                      <a:t>5</a:t>
                    </a:r>
                    <a:endParaRPr lang="en-US" b="0" dirty="0"/>
                  </a:p>
                </c:rich>
              </c:tx>
              <c:spPr>
                <a:solidFill>
                  <a:srgbClr val="FFFFFF">
                    <a:alpha val="69804"/>
                  </a:srgbClr>
                </a:solidFill>
              </c:spPr>
              <c:dLblPos val="bestFit"/>
              <c:showLegendKey val="0"/>
              <c:showVal val="1"/>
              <c:showCatName val="1"/>
              <c:showSerName val="0"/>
              <c:showPercent val="0"/>
              <c:showBubbleSize val="0"/>
              <c:separator>
</c:separator>
            </c:dLbl>
            <c:dLbl>
              <c:idx val="1"/>
              <c:layout>
                <c:manualLayout>
                  <c:x val="0.22501465441819773"/>
                  <c:y val="-0.23972003499562555"/>
                </c:manualLayout>
              </c:layout>
              <c:tx>
                <c:rich>
                  <a:bodyPr/>
                  <a:lstStyle/>
                  <a:p>
                    <a:pPr>
                      <a:defRPr sz="1200" b="1">
                        <a:effectLst>
                          <a:glow rad="101600">
                            <a:srgbClr val="FFFF00">
                              <a:alpha val="60000"/>
                            </a:srgbClr>
                          </a:glow>
                        </a:effectLst>
                      </a:defRPr>
                    </a:pPr>
                    <a:r>
                      <a:rPr lang="en-US" sz="1200" b="1" dirty="0" smtClean="0">
                        <a:solidFill>
                          <a:schemeClr val="accent6"/>
                        </a:solidFill>
                        <a:effectLst>
                          <a:glow rad="101600">
                            <a:srgbClr val="FFFF00">
                              <a:alpha val="60000"/>
                            </a:srgbClr>
                          </a:glow>
                        </a:effectLst>
                      </a:rPr>
                      <a:t>GOP</a:t>
                    </a:r>
                    <a:r>
                      <a:rPr lang="en-US" sz="1200" b="1" dirty="0">
                        <a:solidFill>
                          <a:schemeClr val="accent6"/>
                        </a:solidFill>
                        <a:effectLst>
                          <a:glow rad="101600">
                            <a:srgbClr val="FFFF00">
                              <a:alpha val="60000"/>
                            </a:srgbClr>
                          </a:glow>
                        </a:effectLst>
                      </a:rPr>
                      <a:t>
</a:t>
                    </a:r>
                    <a:r>
                      <a:rPr lang="en-US" sz="1200" b="1" dirty="0" smtClean="0">
                        <a:solidFill>
                          <a:schemeClr val="accent6"/>
                        </a:solidFill>
                        <a:effectLst>
                          <a:glow rad="101600">
                            <a:srgbClr val="FFFF00">
                              <a:alpha val="60000"/>
                            </a:srgbClr>
                          </a:glow>
                        </a:effectLst>
                      </a:rPr>
                      <a:t>19</a:t>
                    </a:r>
                    <a:endParaRPr lang="en-US" dirty="0">
                      <a:effectLst>
                        <a:glow rad="101600">
                          <a:srgbClr val="FFFF00">
                            <a:alpha val="60000"/>
                          </a:srgbClr>
                        </a:glow>
                      </a:effectLst>
                    </a:endParaRPr>
                  </a:p>
                </c:rich>
              </c:tx>
              <c:spPr>
                <a:solidFill>
                  <a:srgbClr val="FFFFFF">
                    <a:alpha val="69804"/>
                  </a:srgbClr>
                </a:solidFill>
              </c:spPr>
              <c:dLblPos val="bestFit"/>
              <c:showLegendKey val="0"/>
              <c:showVal val="1"/>
              <c:showCatName val="1"/>
              <c:showSerName val="0"/>
              <c:showPercent val="0"/>
              <c:showBubbleSize val="0"/>
              <c:separator>
</c:separator>
            </c:dLbl>
            <c:dLbl>
              <c:idx val="2"/>
              <c:tx>
                <c:rich>
                  <a:bodyPr/>
                  <a:lstStyle/>
                  <a:p>
                    <a:r>
                      <a:rPr lang="en-US" sz="1200" b="1" dirty="0" smtClean="0">
                        <a:solidFill>
                          <a:schemeClr val="accent6"/>
                        </a:solidFill>
                      </a:rPr>
                      <a:t>Vac.</a:t>
                    </a:r>
                    <a:r>
                      <a:rPr lang="en-US" sz="1200" b="1" dirty="0">
                        <a:solidFill>
                          <a:schemeClr val="accent6"/>
                        </a:solidFill>
                      </a:rPr>
                      <a:t>
10</a:t>
                    </a:r>
                    <a:endParaRPr lang="en-US" dirty="0"/>
                  </a:p>
                </c:rich>
              </c:tx>
              <c:dLblPos val="bestFit"/>
              <c:showLegendKey val="0"/>
              <c:showVal val="1"/>
              <c:showCatName val="1"/>
              <c:showSerName val="0"/>
              <c:showPercent val="0"/>
              <c:showBubbleSize val="0"/>
              <c:separator>
</c:separator>
            </c:dLbl>
            <c:spPr>
              <a:solidFill>
                <a:srgbClr val="FFFFFF">
                  <a:alpha val="69804"/>
                </a:srgbClr>
              </a:solidFill>
            </c:spPr>
            <c:txPr>
              <a:bodyPr/>
              <a:lstStyle/>
              <a:p>
                <a:pPr>
                  <a:defRPr sz="1200" b="1"/>
                </a:pPr>
                <a:endParaRPr lang="en-US"/>
              </a:p>
            </c:txPr>
            <c:dLblPos val="bestFit"/>
            <c:showLegendKey val="0"/>
            <c:showVal val="1"/>
            <c:showCatName val="1"/>
            <c:showSerName val="0"/>
            <c:showPercent val="0"/>
            <c:showBubbleSize val="0"/>
            <c:separator>
</c:separator>
            <c:showLeaderLines val="1"/>
          </c:dLbls>
          <c:cat>
            <c:strRef>
              <c:f>Sheet1!$A$2:$A$3</c:f>
              <c:strCache>
                <c:ptCount val="2"/>
                <c:pt idx="0">
                  <c:v>DEM</c:v>
                </c:pt>
                <c:pt idx="1">
                  <c:v>GOP</c:v>
                </c:pt>
              </c:strCache>
            </c:strRef>
          </c:cat>
          <c:val>
            <c:numRef>
              <c:f>Sheet1!$B$2:$B$3</c:f>
              <c:numCache>
                <c:formatCode>General</c:formatCode>
                <c:ptCount val="2"/>
                <c:pt idx="0">
                  <c:v>5</c:v>
                </c:pt>
                <c:pt idx="1">
                  <c:v>19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Before 2010 Election</c:v>
                </c:pt>
              </c:strCache>
            </c:strRef>
          </c:tx>
          <c:spPr>
            <a:ln>
              <a:noFill/>
            </a:ln>
          </c:spPr>
          <c:dPt>
            <c:idx val="0"/>
            <c:bubble3D val="0"/>
            <c:spPr>
              <a:ln w="19050">
                <a:noFill/>
              </a:ln>
            </c:spPr>
          </c:dPt>
          <c:dPt>
            <c:idx val="2"/>
            <c:bubble3D val="0"/>
            <c:spPr>
              <a:solidFill>
                <a:schemeClr val="bg1">
                  <a:lumMod val="50000"/>
                </a:schemeClr>
              </a:solidFill>
              <a:ln>
                <a:noFill/>
              </a:ln>
            </c:spPr>
          </c:dPt>
          <c:dLbls>
            <c:dLbl>
              <c:idx val="0"/>
              <c:layout>
                <c:manualLayout>
                  <c:x val="-0.23773622047244095"/>
                  <c:y val="0.18633683289588801"/>
                </c:manualLayout>
              </c:layout>
              <c:tx>
                <c:rich>
                  <a:bodyPr/>
                  <a:lstStyle/>
                  <a:p>
                    <a:r>
                      <a:rPr lang="en-US" sz="1200" b="0" dirty="0" smtClean="0">
                        <a:solidFill>
                          <a:schemeClr val="accent6"/>
                        </a:solidFill>
                      </a:rPr>
                      <a:t>DEM</a:t>
                    </a:r>
                  </a:p>
                  <a:p>
                    <a:r>
                      <a:rPr lang="en-US" sz="1200" b="0" dirty="0" smtClean="0">
                        <a:solidFill>
                          <a:schemeClr val="accent6"/>
                        </a:solidFill>
                      </a:rPr>
                      <a:t>103</a:t>
                    </a:r>
                    <a:endParaRPr lang="en-US" dirty="0"/>
                  </a:p>
                </c:rich>
              </c:tx>
              <c:dLblPos val="bestFit"/>
              <c:showLegendKey val="0"/>
              <c:showVal val="1"/>
              <c:showCatName val="1"/>
              <c:showSerName val="0"/>
              <c:showPercent val="0"/>
              <c:showBubbleSize val="0"/>
              <c:separator>
</c:separator>
            </c:dLbl>
            <c:dLbl>
              <c:idx val="1"/>
              <c:layout>
                <c:manualLayout>
                  <c:x val="0.22868066491688538"/>
                  <c:y val="-0.25641163604549433"/>
                </c:manualLayout>
              </c:layout>
              <c:tx>
                <c:rich>
                  <a:bodyPr/>
                  <a:lstStyle/>
                  <a:p>
                    <a:r>
                      <a:rPr lang="en-US" sz="1200" b="0" dirty="0" smtClean="0">
                        <a:solidFill>
                          <a:schemeClr val="accent6"/>
                        </a:solidFill>
                      </a:rPr>
                      <a:t>GOP</a:t>
                    </a:r>
                    <a:r>
                      <a:rPr lang="en-US" sz="1200" b="0" dirty="0">
                        <a:solidFill>
                          <a:schemeClr val="accent6"/>
                        </a:solidFill>
                      </a:rPr>
                      <a:t>
</a:t>
                    </a:r>
                    <a:r>
                      <a:rPr lang="en-US" sz="1200" b="0" dirty="0" smtClean="0">
                        <a:solidFill>
                          <a:schemeClr val="accent6"/>
                        </a:solidFill>
                      </a:rPr>
                      <a:t>288</a:t>
                    </a:r>
                    <a:endParaRPr lang="en-US" dirty="0"/>
                  </a:p>
                </c:rich>
              </c:tx>
              <c:dLblPos val="bestFit"/>
              <c:showLegendKey val="0"/>
              <c:showVal val="1"/>
              <c:showCatName val="1"/>
              <c:showSerName val="0"/>
              <c:showPercent val="0"/>
              <c:showBubbleSize val="0"/>
              <c:separator>
</c:separator>
            </c:dLbl>
            <c:dLbl>
              <c:idx val="2"/>
              <c:delete val="1"/>
            </c:dLbl>
            <c:spPr>
              <a:solidFill>
                <a:srgbClr val="FFFFFF">
                  <a:alpha val="69804"/>
                </a:srgbClr>
              </a:solidFill>
            </c:spPr>
            <c:txPr>
              <a:bodyPr/>
              <a:lstStyle/>
              <a:p>
                <a:pPr>
                  <a:defRPr sz="1200" b="0">
                    <a:solidFill>
                      <a:schemeClr val="accent6"/>
                    </a:solidFill>
                  </a:defRPr>
                </a:pPr>
                <a:endParaRPr lang="en-US"/>
              </a:p>
            </c:txPr>
            <c:dLblPos val="bestFit"/>
            <c:showLegendKey val="0"/>
            <c:showVal val="1"/>
            <c:showCatName val="1"/>
            <c:showSerName val="0"/>
            <c:showPercent val="0"/>
            <c:showBubbleSize val="0"/>
            <c:separator>
</c:separator>
            <c:showLeaderLines val="1"/>
          </c:dLbls>
          <c:cat>
            <c:strRef>
              <c:f>Sheet1!$A$2:$A$4</c:f>
              <c:strCache>
                <c:ptCount val="3"/>
                <c:pt idx="0">
                  <c:v>DEM</c:v>
                </c:pt>
                <c:pt idx="1">
                  <c:v>GOP</c:v>
                </c:pt>
                <c:pt idx="2">
                  <c:v>Vac.</c:v>
                </c:pt>
              </c:strCache>
            </c:strRef>
          </c:cat>
          <c:val>
            <c:numRef>
              <c:f>Sheet1!$B$2:$B$4</c:f>
              <c:numCache>
                <c:formatCode>General</c:formatCode>
                <c:ptCount val="3"/>
                <c:pt idx="0">
                  <c:v>103</c:v>
                </c:pt>
                <c:pt idx="1">
                  <c:v>288</c:v>
                </c:pt>
                <c:pt idx="2">
                  <c:v>10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Before 2010 Election</c:v>
                </c:pt>
              </c:strCache>
            </c:strRef>
          </c:tx>
          <c:dPt>
            <c:idx val="0"/>
            <c:bubble3D val="0"/>
            <c:spPr>
              <a:ln w="57150">
                <a:solidFill>
                  <a:schemeClr val="accent6"/>
                </a:solidFill>
              </a:ln>
            </c:spPr>
          </c:dPt>
          <c:dPt>
            <c:idx val="1"/>
            <c:bubble3D val="0"/>
            <c:spPr>
              <a:ln w="57150">
                <a:noFill/>
              </a:ln>
            </c:spPr>
          </c:dPt>
          <c:dLbls>
            <c:dLbl>
              <c:idx val="0"/>
              <c:tx>
                <c:rich>
                  <a:bodyPr/>
                  <a:lstStyle/>
                  <a:p>
                    <a:pPr>
                      <a:defRPr sz="1200" b="1">
                        <a:effectLst>
                          <a:glow rad="101600">
                            <a:srgbClr val="FFFF00">
                              <a:alpha val="60000"/>
                            </a:srgbClr>
                          </a:glow>
                        </a:effectLst>
                      </a:defRPr>
                    </a:pPr>
                    <a:r>
                      <a:rPr lang="en-US" sz="1200" b="1" dirty="0" smtClean="0">
                        <a:solidFill>
                          <a:schemeClr val="accent6"/>
                        </a:solidFill>
                        <a:effectLst>
                          <a:glow rad="101600">
                            <a:srgbClr val="FFFF00">
                              <a:alpha val="60000"/>
                            </a:srgbClr>
                          </a:glow>
                        </a:effectLst>
                      </a:rPr>
                      <a:t>DEM</a:t>
                    </a:r>
                  </a:p>
                  <a:p>
                    <a:pPr>
                      <a:defRPr sz="1200" b="1">
                        <a:effectLst>
                          <a:glow rad="101600">
                            <a:srgbClr val="FFFF00">
                              <a:alpha val="60000"/>
                            </a:srgbClr>
                          </a:glow>
                        </a:effectLst>
                      </a:defRPr>
                    </a:pPr>
                    <a:r>
                      <a:rPr lang="en-US" sz="1200" b="1" dirty="0" smtClean="0">
                        <a:solidFill>
                          <a:schemeClr val="accent6"/>
                        </a:solidFill>
                        <a:effectLst>
                          <a:glow rad="101600">
                            <a:srgbClr val="FFFF00">
                              <a:alpha val="60000"/>
                            </a:srgbClr>
                          </a:glow>
                        </a:effectLst>
                      </a:rPr>
                      <a:t>221</a:t>
                    </a:r>
                    <a:endParaRPr lang="en-US" b="1" dirty="0">
                      <a:effectLst>
                        <a:glow rad="101600">
                          <a:srgbClr val="FFFF00">
                            <a:alpha val="60000"/>
                          </a:srgbClr>
                        </a:glow>
                      </a:effectLst>
                    </a:endParaRPr>
                  </a:p>
                </c:rich>
              </c:tx>
              <c:spPr>
                <a:solidFill>
                  <a:srgbClr val="FFFFFF">
                    <a:alpha val="69804"/>
                  </a:srgbClr>
                </a:solidFill>
              </c:spPr>
              <c:dLblPos val="bestFit"/>
              <c:showLegendKey val="0"/>
              <c:showVal val="1"/>
              <c:showCatName val="1"/>
              <c:showSerName val="0"/>
              <c:showPercent val="0"/>
              <c:showBubbleSize val="0"/>
              <c:separator>
</c:separator>
            </c:dLbl>
            <c:dLbl>
              <c:idx val="1"/>
              <c:layout>
                <c:manualLayout>
                  <c:x val="0.25785301837270341"/>
                  <c:y val="3.8552930883639494E-2"/>
                </c:manualLayout>
              </c:layout>
              <c:tx>
                <c:rich>
                  <a:bodyPr/>
                  <a:lstStyle/>
                  <a:p>
                    <a:pPr>
                      <a:defRPr sz="1200" b="0">
                        <a:effectLst/>
                      </a:defRPr>
                    </a:pPr>
                    <a:r>
                      <a:rPr lang="en-US" sz="1200" b="0" dirty="0" smtClean="0">
                        <a:solidFill>
                          <a:schemeClr val="accent6"/>
                        </a:solidFill>
                        <a:effectLst/>
                      </a:rPr>
                      <a:t>GOP</a:t>
                    </a:r>
                    <a:r>
                      <a:rPr lang="en-US" sz="1200" b="0" dirty="0">
                        <a:solidFill>
                          <a:schemeClr val="accent6"/>
                        </a:solidFill>
                        <a:effectLst/>
                      </a:rPr>
                      <a:t>
</a:t>
                    </a:r>
                    <a:r>
                      <a:rPr lang="en-US" sz="1200" b="0" dirty="0" smtClean="0">
                        <a:solidFill>
                          <a:schemeClr val="accent6"/>
                        </a:solidFill>
                        <a:effectLst/>
                      </a:rPr>
                      <a:t>179</a:t>
                    </a:r>
                    <a:endParaRPr lang="en-US" sz="1200" b="0" dirty="0">
                      <a:effectLst/>
                    </a:endParaRPr>
                  </a:p>
                </c:rich>
              </c:tx>
              <c:spPr>
                <a:solidFill>
                  <a:srgbClr val="FFFFFF">
                    <a:alpha val="69804"/>
                  </a:srgbClr>
                </a:solidFill>
              </c:spPr>
              <c:dLblPos val="bestFit"/>
              <c:showLegendKey val="0"/>
              <c:showVal val="1"/>
              <c:showCatName val="1"/>
              <c:showSerName val="0"/>
              <c:showPercent val="0"/>
              <c:showBubbleSize val="0"/>
              <c:separator>
</c:separator>
            </c:dLbl>
            <c:dLbl>
              <c:idx val="2"/>
              <c:tx>
                <c:rich>
                  <a:bodyPr/>
                  <a:lstStyle/>
                  <a:p>
                    <a:r>
                      <a:rPr lang="en-US" sz="1200" b="1" dirty="0" smtClean="0">
                        <a:solidFill>
                          <a:schemeClr val="accent6"/>
                        </a:solidFill>
                      </a:rPr>
                      <a:t>Vac.</a:t>
                    </a:r>
                    <a:r>
                      <a:rPr lang="en-US" sz="1200" b="1" dirty="0">
                        <a:solidFill>
                          <a:schemeClr val="accent6"/>
                        </a:solidFill>
                      </a:rPr>
                      <a:t>
10</a:t>
                    </a:r>
                    <a:endParaRPr lang="en-US" dirty="0"/>
                  </a:p>
                </c:rich>
              </c:tx>
              <c:dLblPos val="bestFit"/>
              <c:showLegendKey val="0"/>
              <c:showVal val="1"/>
              <c:showCatName val="1"/>
              <c:showSerName val="0"/>
              <c:showPercent val="0"/>
              <c:showBubbleSize val="0"/>
              <c:separator>
</c:separator>
            </c:dLbl>
            <c:spPr>
              <a:solidFill>
                <a:srgbClr val="FFFFFF">
                  <a:alpha val="69804"/>
                </a:srgbClr>
              </a:solidFill>
            </c:spPr>
            <c:txPr>
              <a:bodyPr/>
              <a:lstStyle/>
              <a:p>
                <a:pPr>
                  <a:defRPr sz="1200" b="1"/>
                </a:pPr>
                <a:endParaRPr lang="en-US"/>
              </a:p>
            </c:txPr>
            <c:dLblPos val="bestFit"/>
            <c:showLegendKey val="0"/>
            <c:showVal val="1"/>
            <c:showCatName val="1"/>
            <c:showSerName val="0"/>
            <c:showPercent val="0"/>
            <c:showBubbleSize val="0"/>
            <c:separator>
</c:separator>
            <c:showLeaderLines val="1"/>
          </c:dLbls>
          <c:cat>
            <c:strRef>
              <c:f>Sheet1!$A$2:$A$3</c:f>
              <c:strCache>
                <c:ptCount val="2"/>
                <c:pt idx="0">
                  <c:v>DEM</c:v>
                </c:pt>
                <c:pt idx="1">
                  <c:v>GOP</c:v>
                </c:pt>
              </c:strCache>
            </c:strRef>
          </c:cat>
          <c:val>
            <c:numRef>
              <c:f>Sheet1!$B$2:$B$3</c:f>
              <c:numCache>
                <c:formatCode>General</c:formatCode>
                <c:ptCount val="2"/>
                <c:pt idx="0">
                  <c:v>221</c:v>
                </c:pt>
                <c:pt idx="1">
                  <c:v>179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6149E-1ABE-44B0-9722-F4690F5BD959}" type="datetimeFigureOut">
              <a:rPr lang="en-US" smtClean="0"/>
              <a:t>7/10/2014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13284-B849-4594-B088-E880968109D7}" type="slidenum">
              <a:rPr lang="en-US" smtClean="0"/>
              <a:t>‹#›</a:t>
            </a:fld>
            <a:endParaRPr lang="en-US"/>
          </a:p>
        </p:txBody>
      </p:sp>
    </p:spTree>
    <p:extLst>
      <p:ext uri="{BB962C8B-B14F-4D97-AF65-F5344CB8AC3E}">
        <p14:creationId xmlns:p14="http://schemas.microsoft.com/office/powerpoint/2010/main" val="764288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give a little context to why we put this project together</a:t>
            </a:r>
            <a:r>
              <a:rPr lang="en-US" baseline="0" dirty="0" smtClean="0"/>
              <a:t> in New Hampshire, I want to share with you a little bit about what happened in 2010 and what it meant for the people of NH and progressive causes for the next two years.  Coming in to the 2010 elections, Democrats controlled both of New Hampshire’s state legislative chambers.  Now, 2010 was rough in most places in the country…. But it was even worse in NH.  It is one of only two states that put every office up for election every two years so when a movement like the tea party movement takes hold or there is a dramatic wave in election, it is even more powerful in NH.  Republicans took super-majority control of both chambers  - the shift was so surprising and dramatic that Republicans made jokes all session about the fact that the democratic senators could all ride up to the state house together in a Prius.  The shift was more than just a change in party control, with radical conservatives taking power including the leadership of the New Hampshire house.  Now this notable because Republicans historically have controlled the NH state legislature but the power was with traditional New England Republicans – largely social progressives and fiscal conservatives.  The new Republican leadership in the house introduced over 1000 bills that systematically dismantled government infrastructure and eroded the rights.  The leadership passed bills that restricted access to healthcare for women – including birth control and cancer screenings.  New Hampshire was the first state in the country to pass marriage equality through legislation – the new Republican leadership attempted to overturn it.  They attacked voting rights attempting eliminate the rights of college students to vote in New Hampshire and imposing photo IDs, attacked workers rights and attempted to impose Right to Work, and passed a budget that decimated funding for everything from the courts and education to programs for the states most vulnerable populations. The budget fight was so bad, it lead to the largest rally in the state’s history.  In a state where the average cost of a state house election is less than $500, progressives spent well over $250,000 fighting back against the worst of the worst pieces of legislation.  And that doesn’t even begin to capture the series of bills that made it on to Rachel </a:t>
            </a:r>
            <a:r>
              <a:rPr lang="en-US" baseline="0" dirty="0" err="1" smtClean="0"/>
              <a:t>Maddow</a:t>
            </a:r>
            <a:r>
              <a:rPr lang="en-US" baseline="0" dirty="0" smtClean="0"/>
              <a:t> and Jon Stewart. </a:t>
            </a:r>
            <a:endParaRPr lang="en-US" dirty="0"/>
          </a:p>
        </p:txBody>
      </p:sp>
      <p:sp>
        <p:nvSpPr>
          <p:cNvPr id="4" name="Slide Number Placeholder 3"/>
          <p:cNvSpPr>
            <a:spLocks noGrp="1"/>
          </p:cNvSpPr>
          <p:nvPr>
            <p:ph type="sldNum" sz="quarter" idx="10"/>
          </p:nvPr>
        </p:nvSpPr>
        <p:spPr/>
        <p:txBody>
          <a:bodyPr/>
          <a:lstStyle/>
          <a:p>
            <a:fld id="{23DDEA42-2A2D-4774-BEE3-52743D62D51D}" type="slidenum">
              <a:rPr lang="en-US" smtClean="0"/>
              <a:t>2</a:t>
            </a:fld>
            <a:endParaRPr lang="en-US"/>
          </a:p>
        </p:txBody>
      </p:sp>
    </p:spTree>
    <p:extLst>
      <p:ext uri="{BB962C8B-B14F-4D97-AF65-F5344CB8AC3E}">
        <p14:creationId xmlns:p14="http://schemas.microsoft.com/office/powerpoint/2010/main" val="270771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Team included key allies from other issue areas, like Planned Parenthood or NH Freedom To Marry – this was “all hands on deck” in NH</a:t>
            </a:r>
          </a:p>
          <a:p>
            <a:pPr lvl="1" eaLnBrk="1" hangingPunct="1">
              <a:spcBef>
                <a:spcPct val="0"/>
              </a:spcBef>
              <a:buFontTx/>
              <a:buChar char="•"/>
            </a:pPr>
            <a:r>
              <a:rPr lang="en-US" altLang="en-US" smtClean="0"/>
              <a:t> We have 400 state representatives and try as we might, we don’t know all of them or recognize them by sight.</a:t>
            </a:r>
          </a:p>
          <a:p>
            <a:pPr lvl="1" eaLnBrk="1" hangingPunct="1">
              <a:spcBef>
                <a:spcPct val="0"/>
              </a:spcBef>
              <a:buFontTx/>
              <a:buChar char="•"/>
            </a:pPr>
            <a:r>
              <a:rPr lang="en-US" altLang="en-US" smtClean="0"/>
              <a:t> We pulled in key partners who could help us keep an eye on everything.</a:t>
            </a:r>
          </a:p>
          <a:p>
            <a:pPr lvl="1" eaLnBrk="1" hangingPunct="1">
              <a:spcBef>
                <a:spcPct val="0"/>
              </a:spcBef>
              <a:buFontTx/>
              <a:buChar char="•"/>
            </a:pPr>
            <a:r>
              <a:rPr lang="en-US" altLang="en-US" smtClean="0"/>
              <a:t> NH is a small community and all of us are fighting for our lives on our issue areas. We knew we had to come together and work together to win.</a:t>
            </a:r>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FB205A1-3019-4AE1-AB0B-4D2C6184CA74}"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Also helped comm team with novel numbers, data --- one House session day had the best attendance it had had all session, and the Speaker still refused to take up the veto vote. Comm team was able to turn that around in real time and get it onto all of the news wires.</a:t>
            </a:r>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7F82854-E545-490D-88B4-A7064F687B6A}"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401CBDA-C16E-44A5-A7E0-6120B2A54A4F}"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401CBDA-C16E-44A5-A7E0-6120B2A54A4F}"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Sought collaboration and unique alliances</a:t>
            </a:r>
          </a:p>
          <a:p>
            <a:pPr eaLnBrk="1" hangingPunct="1">
              <a:spcBef>
                <a:spcPct val="0"/>
              </a:spcBef>
              <a:buFontTx/>
              <a:buChar char="•"/>
            </a:pPr>
            <a:r>
              <a:rPr lang="en-US" altLang="en-US" smtClean="0"/>
              <a:t> Worked on small business outreach with posters in windows</a:t>
            </a:r>
          </a:p>
          <a:p>
            <a:pPr eaLnBrk="1" hangingPunct="1">
              <a:spcBef>
                <a:spcPct val="0"/>
              </a:spcBef>
              <a:buFontTx/>
              <a:buChar char="•"/>
            </a:pPr>
            <a:r>
              <a:rPr lang="en-US" altLang="en-US" smtClean="0"/>
              <a:t> Organized a faith vigil at the State House that got a lot of attention</a:t>
            </a:r>
          </a:p>
          <a:p>
            <a:pPr eaLnBrk="1" hangingPunct="1">
              <a:spcBef>
                <a:spcPct val="0"/>
              </a:spcBef>
              <a:buFontTx/>
              <a:buChar char="•"/>
            </a:pPr>
            <a:endParaRPr lang="en-US" altLang="en-US" smtClean="0"/>
          </a:p>
          <a:p>
            <a:pPr eaLnBrk="1" hangingPunct="1">
              <a:spcBef>
                <a:spcPct val="0"/>
              </a:spcBef>
              <a:buFontTx/>
              <a:buChar char="•"/>
            </a:pPr>
            <a:r>
              <a:rPr lang="en-US" altLang="en-US" b="1" smtClean="0"/>
              <a:t>One of the best things the Unity Table in NH did was utilize organizing staff from NH Citizens Alliance, Working Families Win – groups with additional member lists &amp; track record. These groups could broaden the fight from union members to community members, and knew how to do it best.</a:t>
            </a:r>
          </a:p>
          <a:p>
            <a:pPr eaLnBrk="1" hangingPunct="1">
              <a:spcBef>
                <a:spcPct val="0"/>
              </a:spcBef>
              <a:buFontTx/>
              <a:buChar char="•"/>
            </a:pPr>
            <a:endParaRPr lang="en-US" altLang="en-US" b="1" smtClean="0"/>
          </a:p>
          <a:p>
            <a:pPr eaLnBrk="1" hangingPunct="1">
              <a:spcBef>
                <a:spcPct val="0"/>
              </a:spcBef>
              <a:buFontTx/>
              <a:buChar char="•"/>
            </a:pPr>
            <a:r>
              <a:rPr lang="en-US" altLang="en-US" b="1" smtClean="0"/>
              <a:t> Best yet – these groups now have a larger base and deeper community connection on this issue so they can build their power to be a third-party validator of pro-worker messages.</a:t>
            </a:r>
          </a:p>
          <a:p>
            <a:pPr eaLnBrk="1" hangingPunct="1">
              <a:spcBef>
                <a:spcPct val="0"/>
              </a:spcBef>
              <a:buFontTx/>
              <a:buChar char="•"/>
            </a:pPr>
            <a:endParaRPr lang="en-US" altLang="en-US" smtClean="0"/>
          </a:p>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766B5A8-2912-4A1C-A6CD-93903B6B5541}"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p:txBody>
          <a:bodyPr/>
          <a:lstStyle/>
          <a:p>
            <a:pPr>
              <a:spcBef>
                <a:spcPct val="0"/>
              </a:spcBef>
            </a:pPr>
            <a:endParaRPr lang="en-US" dirty="0" smtClean="0"/>
          </a:p>
          <a:p>
            <a:pPr>
              <a:spcBef>
                <a:spcPct val="0"/>
              </a:spcBef>
            </a:pPr>
            <a:endParaRPr lang="en-US" dirty="0" smtClean="0"/>
          </a:p>
          <a:p>
            <a:pPr>
              <a:spcBef>
                <a:spcPct val="0"/>
              </a:spcBef>
            </a:pPr>
            <a:endParaRPr lang="en-US" dirty="0" smtClean="0"/>
          </a:p>
          <a:p>
            <a:pPr>
              <a:spcBef>
                <a:spcPct val="0"/>
              </a:spcBef>
            </a:pPr>
            <a:endParaRPr lang="en-US" dirty="0" smtClean="0"/>
          </a:p>
          <a:p>
            <a:pPr>
              <a:spcBef>
                <a:spcPct val="0"/>
              </a:spcBef>
            </a:pPr>
            <a:endParaRPr lang="en-US" dirty="0" smtClean="0"/>
          </a:p>
        </p:txBody>
      </p:sp>
      <p:sp>
        <p:nvSpPr>
          <p:cNvPr id="56323" name="Slide Number Placeholder 3"/>
          <p:cNvSpPr>
            <a:spLocks noGrp="1"/>
          </p:cNvSpPr>
          <p:nvPr>
            <p:ph type="sldNum" sz="quarter" idx="5"/>
          </p:nvPr>
        </p:nvSpPr>
        <p:spPr>
          <a:noFill/>
        </p:spPr>
        <p:txBody>
          <a:bodyPr/>
          <a:lstStyle/>
          <a:p>
            <a:fld id="{8FF391CC-0C06-4847-BA68-B12DBE43755B}" type="slidenum">
              <a:rPr lang="en-US"/>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 Votes and</a:t>
            </a:r>
            <a:r>
              <a:rPr lang="en-US" baseline="0" dirty="0" smtClean="0"/>
              <a:t> our coalition have been working together in New Hampshire consistently since 2006, focusing on elections and issue campaigns, we had never had the resources of the capacity to have a deep focus on the New Hampshire legislature.  Previous cycles state legislative resources had been directed at the more manageable NH Senate.  But coming in to 2012, we knew we needed to do more and we created the Restore Balance and Common Sense Project.  The urgency of the 2012 election allowed us to strengthen this work by partnering with donors in state that shared the same vision.  And with their support, we were able to expand to staff our project and engage a set of high-level volunteers.  Without donors and the volunteers, this project would never have been able to get up to the scale we needed.  </a:t>
            </a:r>
            <a:endParaRPr lang="en-US" dirty="0"/>
          </a:p>
        </p:txBody>
      </p:sp>
      <p:sp>
        <p:nvSpPr>
          <p:cNvPr id="4" name="Slide Number Placeholder 3"/>
          <p:cNvSpPr>
            <a:spLocks noGrp="1"/>
          </p:cNvSpPr>
          <p:nvPr>
            <p:ph type="sldNum" sz="quarter" idx="10"/>
          </p:nvPr>
        </p:nvSpPr>
        <p:spPr/>
        <p:txBody>
          <a:bodyPr/>
          <a:lstStyle/>
          <a:p>
            <a:fld id="{23DDEA42-2A2D-4774-BEE3-52743D62D51D}" type="slidenum">
              <a:rPr lang="en-US" smtClean="0"/>
              <a:t>3</a:t>
            </a:fld>
            <a:endParaRPr lang="en-US"/>
          </a:p>
        </p:txBody>
      </p:sp>
    </p:spTree>
    <p:extLst>
      <p:ext uri="{BB962C8B-B14F-4D97-AF65-F5344CB8AC3E}">
        <p14:creationId xmlns:p14="http://schemas.microsoft.com/office/powerpoint/2010/main" val="3534800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coalition</a:t>
            </a:r>
            <a:r>
              <a:rPr lang="en-US" baseline="0" dirty="0" smtClean="0"/>
              <a:t> met in December to do our best to plan for the upcoming legislative session and start to map out our plans to restore some balance to the NH legislature.  We knew we need to both WIN some of our issue fights as well as use the issue fights to shape public opinion about the legislature.  We also knew that we needed to play a role in recruiting a different type of candidate to run for the state house.  Our labor partners invested in message polling that was shared with our coalition – that polling set our frame of Restoring Balance and Common Sense that we hammed for the next two years.  Our partner at Granite State Progress began video tracking at the legislature and researching our top legislative targets.  At the end of the first year of session, our resources were stretched thin and we were struggling to get our candidate and activist recruitment effort off the ground.  Our partners at SEIU had a contract with Wellstone Action that they opened up to our full table and the staff from 15 of our partner organizations attended a training on how to recruit candidates. At that point, we set our collective goal at 30 candidates and activists to support their campaigns.  We connected with like-minded donors in December who offered to help us double the size of the project – which allowed to formalize &amp; staff the effort.  This also allowed us to build  a much needed network of high-level volunteer recruiters and take our effort into every region of the state.  At the close of the filing period, we recruited over 100 candidates to run for state house in 2012.   At that point, we also split the project comply with campaign finance laws and our America Votes coalition ran IE campaigns while the Restore Balance staffer left our coalition to work for PAC directed by the donors to directly support the candidates we recruited.  And before I move off of this, I want to mention that we were intentional about the type of candidates we were looking for and where we were recruiting.  The project was data driven from the start, both with polling and research as well as use of the voter file and district targeting tools.  All the way through an intentional campaign to target our voters to vote the full ticket on election day.</a:t>
            </a:r>
            <a:endParaRPr lang="en-US" dirty="0"/>
          </a:p>
        </p:txBody>
      </p:sp>
      <p:sp>
        <p:nvSpPr>
          <p:cNvPr id="4" name="Slide Number Placeholder 3"/>
          <p:cNvSpPr>
            <a:spLocks noGrp="1"/>
          </p:cNvSpPr>
          <p:nvPr>
            <p:ph type="sldNum" sz="quarter" idx="10"/>
          </p:nvPr>
        </p:nvSpPr>
        <p:spPr/>
        <p:txBody>
          <a:bodyPr/>
          <a:lstStyle/>
          <a:p>
            <a:fld id="{23DDEA42-2A2D-4774-BEE3-52743D62D51D}" type="slidenum">
              <a:rPr lang="en-US" smtClean="0"/>
              <a:t>4</a:t>
            </a:fld>
            <a:endParaRPr lang="en-US"/>
          </a:p>
        </p:txBody>
      </p:sp>
    </p:spTree>
    <p:extLst>
      <p:ext uri="{BB962C8B-B14F-4D97-AF65-F5344CB8AC3E}">
        <p14:creationId xmlns:p14="http://schemas.microsoft.com/office/powerpoint/2010/main" val="2771455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WE WON</a:t>
            </a:r>
          </a:p>
          <a:p>
            <a:endParaRPr lang="en-US" dirty="0" smtClean="0"/>
          </a:p>
          <a:p>
            <a:r>
              <a:rPr lang="en-US" dirty="0" smtClean="0"/>
              <a:t>65%</a:t>
            </a:r>
            <a:r>
              <a:rPr lang="en-US" baseline="0" dirty="0" smtClean="0"/>
              <a:t> of the candidates we recruited were elected to the state house.  </a:t>
            </a:r>
            <a:endParaRPr lang="en-US" dirty="0"/>
          </a:p>
        </p:txBody>
      </p:sp>
      <p:sp>
        <p:nvSpPr>
          <p:cNvPr id="4" name="Slide Number Placeholder 3"/>
          <p:cNvSpPr>
            <a:spLocks noGrp="1"/>
          </p:cNvSpPr>
          <p:nvPr>
            <p:ph type="sldNum" sz="quarter" idx="10"/>
          </p:nvPr>
        </p:nvSpPr>
        <p:spPr/>
        <p:txBody>
          <a:bodyPr/>
          <a:lstStyle/>
          <a:p>
            <a:fld id="{23DDEA42-2A2D-4774-BEE3-52743D62D51D}" type="slidenum">
              <a:rPr lang="en-US" smtClean="0"/>
              <a:t>5</a:t>
            </a:fld>
            <a:endParaRPr lang="en-US"/>
          </a:p>
        </p:txBody>
      </p:sp>
    </p:spTree>
    <p:extLst>
      <p:ext uri="{BB962C8B-B14F-4D97-AF65-F5344CB8AC3E}">
        <p14:creationId xmlns:p14="http://schemas.microsoft.com/office/powerpoint/2010/main" val="1773337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Like most people, we started with a Unity Table. We broke our staff and lead volunteers into four teams:</a:t>
            </a:r>
          </a:p>
          <a:p>
            <a:pPr eaLnBrk="1" hangingPunct="1">
              <a:spcBef>
                <a:spcPct val="0"/>
              </a:spcBef>
            </a:pPr>
            <a:endParaRPr lang="en-US" altLang="en-US" smtClean="0"/>
          </a:p>
          <a:p>
            <a:pPr eaLnBrk="1" hangingPunct="1">
              <a:spcBef>
                <a:spcPct val="0"/>
              </a:spcBef>
              <a:buFontTx/>
              <a:buChar char="•"/>
            </a:pPr>
            <a:r>
              <a:rPr lang="en-US" altLang="en-US" smtClean="0"/>
              <a:t> Unity Table Leaders &amp; Senior Staff</a:t>
            </a:r>
          </a:p>
          <a:p>
            <a:pPr eaLnBrk="1" hangingPunct="1">
              <a:spcBef>
                <a:spcPct val="0"/>
              </a:spcBef>
              <a:buFontTx/>
              <a:buChar char="•"/>
            </a:pPr>
            <a:r>
              <a:rPr lang="en-US" altLang="en-US" smtClean="0"/>
              <a:t> State House Lobby Team</a:t>
            </a:r>
          </a:p>
          <a:p>
            <a:pPr eaLnBrk="1" hangingPunct="1">
              <a:spcBef>
                <a:spcPct val="0"/>
              </a:spcBef>
              <a:buFontTx/>
              <a:buChar char="•"/>
            </a:pPr>
            <a:r>
              <a:rPr lang="en-US" altLang="en-US" smtClean="0"/>
              <a:t> Communications </a:t>
            </a:r>
          </a:p>
          <a:p>
            <a:pPr eaLnBrk="1" hangingPunct="1">
              <a:spcBef>
                <a:spcPct val="0"/>
              </a:spcBef>
              <a:buFontTx/>
              <a:buChar char="•"/>
            </a:pPr>
            <a:r>
              <a:rPr lang="en-US" altLang="en-US" smtClean="0"/>
              <a:t> Field</a:t>
            </a:r>
          </a:p>
          <a:p>
            <a:pPr eaLnBrk="1" hangingPunct="1">
              <a:spcBef>
                <a:spcPct val="0"/>
              </a:spcBef>
            </a:pPr>
            <a:endParaRPr lang="en-US" altLang="en-US" smtClean="0"/>
          </a:p>
          <a:p>
            <a:pPr eaLnBrk="1" hangingPunct="1">
              <a:spcBef>
                <a:spcPct val="0"/>
              </a:spcBef>
            </a:pPr>
            <a:r>
              <a:rPr lang="en-US" altLang="en-US" smtClean="0"/>
              <a:t>Teams included key community partners such as America Votes, Granite State Progress, NH Citizens Alliance and the Faith Community, and I will highlight the roles each played as we continue ---</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48E8139-367E-4067-8CC8-5A6D3D4366FF}"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Unity Table leaders and senior staff set the agenda from week to week and identify key strategic goals.</a:t>
            </a:r>
          </a:p>
          <a:p>
            <a:pPr eaLnBrk="1" hangingPunct="1">
              <a:spcBef>
                <a:spcPct val="0"/>
              </a:spcBef>
            </a:pPr>
            <a:endParaRPr lang="en-US" altLang="en-US" smtClean="0"/>
          </a:p>
          <a:p>
            <a:pPr eaLnBrk="1" hangingPunct="1">
              <a:spcBef>
                <a:spcPct val="0"/>
              </a:spcBef>
            </a:pPr>
            <a:r>
              <a:rPr lang="en-US" altLang="en-US" smtClean="0"/>
              <a:t>There is a daily drill down call with senior staff to check in on legislative targets, and each group is responsible for delivering major segments of the program.</a:t>
            </a:r>
          </a:p>
          <a:p>
            <a:pPr eaLnBrk="1" hangingPunct="1">
              <a:spcBef>
                <a:spcPct val="0"/>
              </a:spcBef>
            </a:pPr>
            <a:endParaRPr lang="en-US" altLang="en-US" smtClean="0"/>
          </a:p>
          <a:p>
            <a:pPr eaLnBrk="1" hangingPunct="1">
              <a:spcBef>
                <a:spcPct val="0"/>
              </a:spcBef>
            </a:pPr>
            <a:r>
              <a:rPr lang="en-US" altLang="en-US" smtClean="0"/>
              <a:t>[</a:t>
            </a:r>
            <a:r>
              <a:rPr lang="en-US" altLang="en-US" i="1" smtClean="0"/>
              <a:t>If asked</a:t>
            </a:r>
            <a:r>
              <a:rPr lang="en-US" altLang="en-US" smtClean="0"/>
              <a:t>:</a:t>
            </a:r>
          </a:p>
          <a:p>
            <a:pPr eaLnBrk="1" hangingPunct="1">
              <a:spcBef>
                <a:spcPct val="0"/>
              </a:spcBef>
              <a:buFontTx/>
              <a:buChar char="-"/>
            </a:pPr>
            <a:r>
              <a:rPr lang="en-US" altLang="en-US" smtClean="0"/>
              <a:t>Convened by consultant</a:t>
            </a:r>
          </a:p>
          <a:p>
            <a:pPr eaLnBrk="1" hangingPunct="1">
              <a:spcBef>
                <a:spcPct val="0"/>
              </a:spcBef>
              <a:buFontTx/>
              <a:buChar char="-"/>
            </a:pPr>
            <a:r>
              <a:rPr lang="en-US" altLang="en-US" smtClean="0"/>
              <a:t> Union Presidents: NH AFL-CIO, NEA NH Executive Director, SEA, Teamsters, and now AFT]</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1759F1F-81F2-4EBD-B0D2-1210AF1267E9}"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How long they will be …. Yes. If a representative needs a drink of water, we get it for them. If they need to use the restroom, we keep an eye on how long they will be gone.</a:t>
            </a:r>
          </a:p>
          <a:p>
            <a:pPr eaLnBrk="1" hangingPunct="1">
              <a:spcBef>
                <a:spcPct val="0"/>
              </a:spcBef>
            </a:pPr>
            <a:endParaRPr lang="en-US" altLang="en-US" smtClean="0"/>
          </a:p>
          <a:p>
            <a:pPr eaLnBrk="1" hangingPunct="1">
              <a:spcBef>
                <a:spcPct val="0"/>
              </a:spcBef>
            </a:pPr>
            <a:r>
              <a:rPr lang="en-US" altLang="en-US" b="1" smtClean="0"/>
              <a:t>We are not going to lose a vote because someone got talking in the Men’s Room.</a:t>
            </a:r>
          </a:p>
          <a:p>
            <a:pPr eaLnBrk="1" hangingPunct="1">
              <a:spcBef>
                <a:spcPct val="0"/>
              </a:spcBef>
            </a:pPr>
            <a:endParaRPr lang="en-US" altLang="en-US" b="1" smtClean="0"/>
          </a:p>
          <a:p>
            <a:pPr eaLnBrk="1" hangingPunct="1">
              <a:spcBef>
                <a:spcPct val="0"/>
              </a:spcBef>
            </a:pPr>
            <a:r>
              <a:rPr lang="en-US" altLang="en-US" smtClean="0"/>
              <a:t>Given how narrow our margin is, we cannot afford to have anyone take a walk or get locked out of the chamber.  Our whip operation has volunteers stationed in the House Gallery (each assigned a section to monitor), outside each entrance to the chamber, and outside the building.  When they see one of our supporters on the move, they call it into the Boiler Room (also staffed with 4-5 volunteers) who can alert others in the operation to find the target and urge them to get back in the room.  The whip operation is an essential part of our Session strategy given how Speaker O’Brien deliberately tries to shake things up and call a vote when our supporters are not present.</a:t>
            </a:r>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7C3C7B0-2F19-45F1-BD9B-4F8CCECEC6EC}"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0A27FFF-DAA8-4778-88F6-163B3805C5B5}"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event flow-thru is now utilized for other major issue areas as needed.</a:t>
            </a:r>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DD37FBD-84F9-4050-92A6-760236D22758}" type="slidenum">
              <a:rPr lang="en-US" smtClean="0"/>
              <a:pPr fontAlgn="base">
                <a:spcBef>
                  <a:spcPct val="0"/>
                </a:spcBef>
                <a:spcAft>
                  <a:spcPct val="0"/>
                </a:spcAft>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191639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141518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269722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1916390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619088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912916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7792FF-FDDC-F24E-9366-B74FAA789ED3}"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2314034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7792FF-FDDC-F24E-9366-B74FAA789ED3}"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2412658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7792FF-FDDC-F24E-9366-B74FAA789ED3}"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2794390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792FF-FDDC-F24E-9366-B74FAA789ED3}"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37544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792FF-FDDC-F24E-9366-B74FAA789ED3}"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72221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619088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792FF-FDDC-F24E-9366-B74FAA789ED3}"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1604349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1415187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26972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792FF-FDDC-F24E-9366-B74FAA789ED3}" type="datetimeFigureOut">
              <a:rPr lang="en-US" smtClean="0"/>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9129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7792FF-FDDC-F24E-9366-B74FAA789ED3}"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231403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7792FF-FDDC-F24E-9366-B74FAA789ED3}" type="datetimeFigureOut">
              <a:rPr lang="en-US" smtClean="0"/>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241265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7792FF-FDDC-F24E-9366-B74FAA789ED3}" type="datetimeFigureOut">
              <a:rPr lang="en-US" smtClean="0"/>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279439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792FF-FDDC-F24E-9366-B74FAA789ED3}" type="datetimeFigureOut">
              <a:rPr lang="en-US" smtClean="0"/>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3754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792FF-FDDC-F24E-9366-B74FAA789ED3}"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3722216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792FF-FDDC-F24E-9366-B74FAA789ED3}" type="datetimeFigureOut">
              <a:rPr lang="en-US" smtClean="0"/>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7E72-61C9-7848-8D62-9FC86BAD2921}" type="slidenum">
              <a:rPr lang="en-US" smtClean="0"/>
              <a:t>‹#›</a:t>
            </a:fld>
            <a:endParaRPr lang="en-US"/>
          </a:p>
        </p:txBody>
      </p:sp>
    </p:spTree>
    <p:extLst>
      <p:ext uri="{BB962C8B-B14F-4D97-AF65-F5344CB8AC3E}">
        <p14:creationId xmlns:p14="http://schemas.microsoft.com/office/powerpoint/2010/main" val="160434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07792FF-FDDC-F24E-9366-B74FAA789ED3}" type="datetimeFigureOut">
              <a:rPr lang="en-US" smtClean="0"/>
              <a:t>7/10/2014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A5B7E72-61C9-7848-8D62-9FC86BAD2921}" type="slidenum">
              <a:rPr lang="en-US" smtClean="0"/>
              <a:t>‹#›</a:t>
            </a:fld>
            <a:endParaRPr lang="en-US"/>
          </a:p>
        </p:txBody>
      </p:sp>
    </p:spTree>
    <p:extLst>
      <p:ext uri="{BB962C8B-B14F-4D97-AF65-F5344CB8AC3E}">
        <p14:creationId xmlns:p14="http://schemas.microsoft.com/office/powerpoint/2010/main" val="2545866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07792FF-FDDC-F24E-9366-B74FAA789ED3}" type="datetimeFigureOut">
              <a:rPr lang="en-US" smtClean="0"/>
              <a:t>7/10/2014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A5B7E72-61C9-7848-8D62-9FC86BAD2921}" type="slidenum">
              <a:rPr lang="en-US" smtClean="0"/>
              <a:t>‹#›</a:t>
            </a:fld>
            <a:endParaRPr lang="en-US"/>
          </a:p>
        </p:txBody>
      </p:sp>
    </p:spTree>
    <p:extLst>
      <p:ext uri="{BB962C8B-B14F-4D97-AF65-F5344CB8AC3E}">
        <p14:creationId xmlns:p14="http://schemas.microsoft.com/office/powerpoint/2010/main" val="2545866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Logo Sli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7621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61950" y="287167"/>
            <a:ext cx="8458200" cy="470071"/>
          </a:xfrm>
        </p:spPr>
        <p:txBody>
          <a:bodyPr>
            <a:normAutofit fontScale="90000"/>
          </a:bodyPr>
          <a:lstStyle/>
          <a:p>
            <a:pPr eaLnBrk="1" hangingPunct="1"/>
            <a:r>
              <a:rPr lang="en-US" altLang="en-US" b="1" u="sng" dirty="0" smtClean="0"/>
              <a:t>Lobby Day Best Practices</a:t>
            </a:r>
          </a:p>
        </p:txBody>
      </p:sp>
      <p:sp>
        <p:nvSpPr>
          <p:cNvPr id="3" name="Content Placeholder 2"/>
          <p:cNvSpPr>
            <a:spLocks noGrp="1"/>
          </p:cNvSpPr>
          <p:nvPr>
            <p:ph idx="1"/>
          </p:nvPr>
        </p:nvSpPr>
        <p:spPr>
          <a:xfrm>
            <a:off x="495300" y="772352"/>
            <a:ext cx="8229600" cy="3376455"/>
          </a:xfrm>
        </p:spPr>
        <p:txBody>
          <a:bodyPr rtlCol="0">
            <a:normAutofit fontScale="77500" lnSpcReduction="20000"/>
          </a:bodyPr>
          <a:lstStyle/>
          <a:p>
            <a:pPr algn="ctr" eaLnBrk="1" fontAlgn="auto" hangingPunct="1">
              <a:spcAft>
                <a:spcPts val="0"/>
              </a:spcAft>
              <a:buFont typeface="Arial"/>
              <a:buNone/>
              <a:defRPr/>
            </a:pPr>
            <a:r>
              <a:rPr lang="en-US" b="1" i="1" dirty="0" smtClean="0"/>
              <a:t>Every major session day or vote</a:t>
            </a:r>
          </a:p>
          <a:p>
            <a:pPr algn="ctr" eaLnBrk="1" fontAlgn="auto" hangingPunct="1">
              <a:spcAft>
                <a:spcPts val="0"/>
              </a:spcAft>
              <a:buFont typeface="Arial"/>
              <a:buNone/>
              <a:defRPr/>
            </a:pPr>
            <a:endParaRPr lang="en-US" sz="600" b="1" i="1" dirty="0" smtClean="0"/>
          </a:p>
          <a:p>
            <a:pPr eaLnBrk="1" fontAlgn="auto" hangingPunct="1">
              <a:spcAft>
                <a:spcPts val="0"/>
              </a:spcAft>
              <a:buFont typeface="Arial"/>
              <a:buChar char="•"/>
              <a:defRPr/>
            </a:pPr>
            <a:r>
              <a:rPr lang="en-US" sz="2100" dirty="0" smtClean="0"/>
              <a:t>America Votes office: </a:t>
            </a:r>
          </a:p>
          <a:p>
            <a:pPr lvl="1" eaLnBrk="1" fontAlgn="auto" hangingPunct="1">
              <a:spcAft>
                <a:spcPts val="0"/>
              </a:spcAft>
              <a:buFont typeface="Arial"/>
              <a:buChar char="–"/>
              <a:defRPr/>
            </a:pPr>
            <a:r>
              <a:rPr lang="en-US" sz="2100" dirty="0" smtClean="0"/>
              <a:t>Registration</a:t>
            </a:r>
          </a:p>
          <a:p>
            <a:pPr lvl="1" eaLnBrk="1" fontAlgn="auto" hangingPunct="1">
              <a:spcAft>
                <a:spcPts val="0"/>
              </a:spcAft>
              <a:buFont typeface="Arial"/>
              <a:buChar char="–"/>
              <a:defRPr/>
            </a:pPr>
            <a:r>
              <a:rPr lang="en-US" sz="2100" dirty="0" smtClean="0"/>
              <a:t>Briefing by a lobby day leader</a:t>
            </a:r>
          </a:p>
          <a:p>
            <a:pPr lvl="1" eaLnBrk="1" fontAlgn="auto" hangingPunct="1">
              <a:spcAft>
                <a:spcPts val="0"/>
              </a:spcAft>
              <a:buFont typeface="Arial"/>
              <a:buChar char="–"/>
              <a:defRPr/>
            </a:pPr>
            <a:r>
              <a:rPr lang="en-US" sz="2100" dirty="0" smtClean="0"/>
              <a:t>Lobbying sheets or other instructions</a:t>
            </a:r>
          </a:p>
          <a:p>
            <a:pPr lvl="1" eaLnBrk="1" fontAlgn="auto" hangingPunct="1">
              <a:spcAft>
                <a:spcPts val="0"/>
              </a:spcAft>
              <a:buFont typeface="Arial"/>
              <a:buNone/>
              <a:defRPr/>
            </a:pPr>
            <a:endParaRPr lang="en-US" sz="2100" dirty="0" smtClean="0"/>
          </a:p>
          <a:p>
            <a:pPr eaLnBrk="1" fontAlgn="auto" hangingPunct="1">
              <a:spcAft>
                <a:spcPts val="0"/>
              </a:spcAft>
              <a:buFont typeface="Arial"/>
              <a:buChar char="•"/>
              <a:defRPr/>
            </a:pPr>
            <a:r>
              <a:rPr lang="en-US" sz="2100" dirty="0" smtClean="0"/>
              <a:t>NH Citizens Alliance office: </a:t>
            </a:r>
          </a:p>
          <a:p>
            <a:pPr lvl="1" eaLnBrk="1" fontAlgn="auto" hangingPunct="1">
              <a:spcAft>
                <a:spcPts val="0"/>
              </a:spcAft>
              <a:buFont typeface="Arial"/>
              <a:buChar char="–"/>
              <a:defRPr/>
            </a:pPr>
            <a:r>
              <a:rPr lang="en-US" sz="2100" dirty="0" smtClean="0"/>
              <a:t>Food/beverage</a:t>
            </a:r>
          </a:p>
          <a:p>
            <a:pPr lvl="1" eaLnBrk="1" fontAlgn="auto" hangingPunct="1">
              <a:spcAft>
                <a:spcPts val="0"/>
              </a:spcAft>
              <a:buFont typeface="Arial"/>
              <a:buChar char="–"/>
              <a:defRPr/>
            </a:pPr>
            <a:r>
              <a:rPr lang="en-US" sz="2100" dirty="0" smtClean="0"/>
              <a:t>Join a team to go to State House</a:t>
            </a:r>
          </a:p>
          <a:p>
            <a:pPr lvl="1" eaLnBrk="1" fontAlgn="auto" hangingPunct="1">
              <a:spcAft>
                <a:spcPts val="0"/>
              </a:spcAft>
              <a:buFont typeface="Arial"/>
              <a:buNone/>
              <a:defRPr/>
            </a:pPr>
            <a:endParaRPr lang="en-US" sz="2100" dirty="0" smtClean="0"/>
          </a:p>
          <a:p>
            <a:pPr eaLnBrk="1" fontAlgn="auto" hangingPunct="1">
              <a:spcAft>
                <a:spcPts val="0"/>
              </a:spcAft>
              <a:buFont typeface="Arial"/>
              <a:buChar char="•"/>
              <a:defRPr/>
            </a:pPr>
            <a:r>
              <a:rPr lang="en-US" sz="2100" dirty="0" smtClean="0"/>
              <a:t>Granite State Progress office: </a:t>
            </a:r>
          </a:p>
          <a:p>
            <a:pPr lvl="1" eaLnBrk="1" fontAlgn="auto" hangingPunct="1">
              <a:spcAft>
                <a:spcPts val="0"/>
              </a:spcAft>
              <a:buFont typeface="Arial"/>
              <a:buChar char="–"/>
              <a:defRPr/>
            </a:pPr>
            <a:r>
              <a:rPr lang="en-US" sz="2100" dirty="0" smtClean="0"/>
              <a:t>Social media room for cameras, chargers, tip sheets</a:t>
            </a:r>
          </a:p>
        </p:txBody>
      </p:sp>
    </p:spTree>
    <p:extLst>
      <p:ext uri="{BB962C8B-B14F-4D97-AF65-F5344CB8AC3E}">
        <p14:creationId xmlns:p14="http://schemas.microsoft.com/office/powerpoint/2010/main" val="3436434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61950" y="346088"/>
            <a:ext cx="8458200" cy="553198"/>
          </a:xfrm>
        </p:spPr>
        <p:txBody>
          <a:bodyPr>
            <a:normAutofit fontScale="90000"/>
          </a:bodyPr>
          <a:lstStyle/>
          <a:p>
            <a:pPr eaLnBrk="1" hangingPunct="1"/>
            <a:r>
              <a:rPr lang="en-US" altLang="en-US" b="1" u="sng" dirty="0" smtClean="0"/>
              <a:t>Whip Operation Best Practices</a:t>
            </a:r>
          </a:p>
        </p:txBody>
      </p:sp>
      <p:sp>
        <p:nvSpPr>
          <p:cNvPr id="14339" name="Content Placeholder 2"/>
          <p:cNvSpPr>
            <a:spLocks noGrp="1"/>
          </p:cNvSpPr>
          <p:nvPr>
            <p:ph idx="1"/>
          </p:nvPr>
        </p:nvSpPr>
        <p:spPr>
          <a:xfrm>
            <a:off x="434843" y="899286"/>
            <a:ext cx="8229600" cy="3158836"/>
          </a:xfrm>
        </p:spPr>
        <p:txBody>
          <a:bodyPr>
            <a:normAutofit fontScale="77500" lnSpcReduction="20000"/>
          </a:bodyPr>
          <a:lstStyle/>
          <a:p>
            <a:pPr algn="ctr" eaLnBrk="1" hangingPunct="1">
              <a:buFont typeface="Arial" charset="0"/>
              <a:buNone/>
            </a:pPr>
            <a:r>
              <a:rPr lang="en-US" altLang="en-US" sz="3000" b="1" i="1" dirty="0" smtClean="0"/>
              <a:t>Or, how do you track 400 State Representatives??</a:t>
            </a:r>
          </a:p>
          <a:p>
            <a:pPr algn="ctr" eaLnBrk="1" hangingPunct="1">
              <a:buFont typeface="Arial" charset="0"/>
              <a:buNone/>
            </a:pPr>
            <a:endParaRPr lang="en-US" altLang="en-US" sz="600" b="1" i="1" dirty="0" smtClean="0"/>
          </a:p>
          <a:p>
            <a:pPr lvl="1" eaLnBrk="1" hangingPunct="1">
              <a:buFont typeface="Arial" charset="0"/>
              <a:buNone/>
            </a:pPr>
            <a:endParaRPr lang="en-US" altLang="en-US" sz="500" dirty="0" smtClean="0"/>
          </a:p>
          <a:p>
            <a:pPr eaLnBrk="1" hangingPunct="1"/>
            <a:r>
              <a:rPr lang="en-US" altLang="en-US" dirty="0" smtClean="0"/>
              <a:t>Whip Team in the Gallery: </a:t>
            </a:r>
          </a:p>
          <a:p>
            <a:pPr lvl="1" eaLnBrk="1" hangingPunct="1"/>
            <a:r>
              <a:rPr lang="en-US" altLang="en-US" dirty="0" smtClean="0"/>
              <a:t>Have a list of legislators to watch – if they aren’t in their seat, a call goes to the Boiler Room; if the Speaker is talking to them, a call goes to the Boiler Room</a:t>
            </a:r>
          </a:p>
          <a:p>
            <a:pPr lvl="1" eaLnBrk="1" hangingPunct="1">
              <a:buFont typeface="Arial" charset="0"/>
              <a:buNone/>
            </a:pPr>
            <a:endParaRPr lang="en-US" altLang="en-US" dirty="0" smtClean="0"/>
          </a:p>
          <a:p>
            <a:pPr algn="ctr" eaLnBrk="1" hangingPunct="1">
              <a:spcBef>
                <a:spcPct val="0"/>
              </a:spcBef>
              <a:buFont typeface="Arial" charset="0"/>
              <a:buNone/>
            </a:pPr>
            <a:r>
              <a:rPr lang="en-US" altLang="en-US" b="1" dirty="0" smtClean="0"/>
              <a:t>Team included key allies from other issue areas,</a:t>
            </a:r>
          </a:p>
          <a:p>
            <a:pPr algn="ctr" eaLnBrk="1" hangingPunct="1">
              <a:spcBef>
                <a:spcPct val="0"/>
              </a:spcBef>
              <a:buFont typeface="Arial" charset="0"/>
              <a:buNone/>
            </a:pPr>
            <a:r>
              <a:rPr lang="en-US" altLang="en-US" b="1" dirty="0" smtClean="0"/>
              <a:t>like Planned Parenthood or NH Freedom To</a:t>
            </a:r>
          </a:p>
          <a:p>
            <a:pPr algn="ctr" eaLnBrk="1" hangingPunct="1">
              <a:spcBef>
                <a:spcPct val="0"/>
              </a:spcBef>
              <a:buFont typeface="Arial" charset="0"/>
              <a:buNone/>
            </a:pPr>
            <a:r>
              <a:rPr lang="en-US" altLang="en-US" b="1" dirty="0" smtClean="0"/>
              <a:t>Marry – this was “all hands on deck” in NH</a:t>
            </a:r>
          </a:p>
        </p:txBody>
      </p:sp>
    </p:spTree>
    <p:extLst>
      <p:ext uri="{BB962C8B-B14F-4D97-AF65-F5344CB8AC3E}">
        <p14:creationId xmlns:p14="http://schemas.microsoft.com/office/powerpoint/2010/main" val="2072498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61950" y="241825"/>
            <a:ext cx="8458200" cy="515413"/>
          </a:xfrm>
        </p:spPr>
        <p:txBody>
          <a:bodyPr>
            <a:normAutofit fontScale="90000"/>
          </a:bodyPr>
          <a:lstStyle/>
          <a:p>
            <a:pPr eaLnBrk="1" hangingPunct="1"/>
            <a:r>
              <a:rPr lang="en-US" altLang="en-US" b="1" u="sng" dirty="0" smtClean="0"/>
              <a:t>Whip Operation Best Practices</a:t>
            </a:r>
          </a:p>
        </p:txBody>
      </p:sp>
      <p:sp>
        <p:nvSpPr>
          <p:cNvPr id="3" name="Content Placeholder 2"/>
          <p:cNvSpPr>
            <a:spLocks noGrp="1"/>
          </p:cNvSpPr>
          <p:nvPr>
            <p:ph idx="1"/>
          </p:nvPr>
        </p:nvSpPr>
        <p:spPr>
          <a:xfrm>
            <a:off x="442401" y="937071"/>
            <a:ext cx="8229600" cy="3170762"/>
          </a:xfrm>
        </p:spPr>
        <p:txBody>
          <a:bodyPr rtlCol="0">
            <a:normAutofit fontScale="70000" lnSpcReduction="20000"/>
          </a:bodyPr>
          <a:lstStyle/>
          <a:p>
            <a:pPr algn="ctr" eaLnBrk="1" fontAlgn="auto" hangingPunct="1">
              <a:spcAft>
                <a:spcPts val="0"/>
              </a:spcAft>
              <a:buFont typeface="Arial"/>
              <a:buNone/>
              <a:defRPr/>
            </a:pPr>
            <a:r>
              <a:rPr lang="en-US" sz="3000" b="1" i="1" dirty="0" smtClean="0"/>
              <a:t>Or, how do you track 400 State Representatives??</a:t>
            </a:r>
          </a:p>
          <a:p>
            <a:pPr algn="ctr" eaLnBrk="1" fontAlgn="auto" hangingPunct="1">
              <a:spcAft>
                <a:spcPts val="0"/>
              </a:spcAft>
              <a:buFont typeface="Arial"/>
              <a:buNone/>
              <a:defRPr/>
            </a:pPr>
            <a:endParaRPr lang="en-US" sz="600" b="1" i="1" dirty="0" smtClean="0"/>
          </a:p>
          <a:p>
            <a:pPr lvl="1" eaLnBrk="1" fontAlgn="auto" hangingPunct="1">
              <a:spcAft>
                <a:spcPts val="0"/>
              </a:spcAft>
              <a:buFont typeface="Arial"/>
              <a:buNone/>
              <a:defRPr/>
            </a:pPr>
            <a:endParaRPr lang="en-US" sz="500" dirty="0" smtClean="0"/>
          </a:p>
          <a:p>
            <a:pPr lvl="1" eaLnBrk="1" fontAlgn="auto" hangingPunct="1">
              <a:spcAft>
                <a:spcPts val="0"/>
              </a:spcAft>
              <a:buFont typeface="Arial"/>
              <a:buNone/>
              <a:defRPr/>
            </a:pPr>
            <a:endParaRPr lang="en-US" sz="500" dirty="0" smtClean="0"/>
          </a:p>
          <a:p>
            <a:pPr eaLnBrk="1" fontAlgn="auto" hangingPunct="1">
              <a:spcAft>
                <a:spcPts val="0"/>
              </a:spcAft>
              <a:buFont typeface="Arial"/>
              <a:buChar char="•"/>
              <a:defRPr/>
            </a:pPr>
            <a:r>
              <a:rPr lang="en-US" dirty="0" smtClean="0"/>
              <a:t>Whip Team in the Boiler Room: </a:t>
            </a:r>
          </a:p>
          <a:p>
            <a:pPr lvl="1" eaLnBrk="1" fontAlgn="auto" hangingPunct="1">
              <a:spcAft>
                <a:spcPts val="0"/>
              </a:spcAft>
              <a:buFont typeface="Arial"/>
              <a:buChar char="–"/>
              <a:defRPr/>
            </a:pPr>
            <a:r>
              <a:rPr lang="en-US" dirty="0" smtClean="0"/>
              <a:t>Electronic lists of every roll call vote to assess any trends, make sure we knew who was in the room</a:t>
            </a:r>
          </a:p>
          <a:p>
            <a:pPr lvl="1" eaLnBrk="1" fontAlgn="auto" hangingPunct="1">
              <a:spcAft>
                <a:spcPts val="0"/>
              </a:spcAft>
              <a:buFont typeface="Arial"/>
              <a:buChar char="–"/>
              <a:defRPr/>
            </a:pPr>
            <a:r>
              <a:rPr lang="en-US" dirty="0" smtClean="0"/>
              <a:t>Knew exactly what the vote count would be at any moment (and accurately predicted final count)</a:t>
            </a:r>
          </a:p>
          <a:p>
            <a:pPr lvl="1" eaLnBrk="1" fontAlgn="auto" hangingPunct="1">
              <a:spcAft>
                <a:spcPts val="0"/>
              </a:spcAft>
              <a:buFont typeface="Arial"/>
              <a:buChar char="–"/>
              <a:defRPr/>
            </a:pPr>
            <a:r>
              <a:rPr lang="en-US" dirty="0" smtClean="0"/>
              <a:t>Also helped </a:t>
            </a:r>
            <a:r>
              <a:rPr lang="en-US" dirty="0" err="1" smtClean="0"/>
              <a:t>comm</a:t>
            </a:r>
            <a:r>
              <a:rPr lang="en-US" dirty="0" smtClean="0"/>
              <a:t> team with novel numbers, data</a:t>
            </a:r>
          </a:p>
          <a:p>
            <a:pPr lvl="1" eaLnBrk="1" fontAlgn="auto" hangingPunct="1">
              <a:spcAft>
                <a:spcPts val="0"/>
              </a:spcAft>
              <a:buFont typeface="Arial"/>
              <a:buChar char="–"/>
              <a:defRPr/>
            </a:pPr>
            <a:endParaRPr lang="en-US" dirty="0" smtClean="0"/>
          </a:p>
          <a:p>
            <a:pPr algn="ctr" eaLnBrk="1" fontAlgn="auto" hangingPunct="1">
              <a:spcBef>
                <a:spcPts val="0"/>
              </a:spcBef>
              <a:spcAft>
                <a:spcPts val="0"/>
              </a:spcAft>
              <a:buFont typeface="Arial"/>
              <a:buNone/>
              <a:defRPr/>
            </a:pPr>
            <a:r>
              <a:rPr lang="en-US" b="1" dirty="0" smtClean="0"/>
              <a:t>Team included savvy staff members from across the unions and issue areas – people who could turn around numbers quickly.</a:t>
            </a:r>
          </a:p>
        </p:txBody>
      </p:sp>
    </p:spTree>
    <p:extLst>
      <p:ext uri="{BB962C8B-B14F-4D97-AF65-F5344CB8AC3E}">
        <p14:creationId xmlns:p14="http://schemas.microsoft.com/office/powerpoint/2010/main" val="3473488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177403"/>
            <a:ext cx="8458200" cy="774781"/>
          </a:xfrm>
        </p:spPr>
        <p:txBody>
          <a:bodyPr rtlCol="0">
            <a:normAutofit fontScale="90000"/>
          </a:bodyPr>
          <a:lstStyle/>
          <a:p>
            <a:pPr eaLnBrk="1" fontAlgn="auto" hangingPunct="1">
              <a:spcAft>
                <a:spcPts val="0"/>
              </a:spcAft>
              <a:defRPr/>
            </a:pPr>
            <a:r>
              <a:rPr lang="en-US" b="1" u="sng" dirty="0" smtClean="0"/>
              <a:t>New Hampshire Unity Table &amp; Roles</a:t>
            </a:r>
            <a:endParaRPr lang="en-US" b="1" u="sng" dirty="0"/>
          </a:p>
        </p:txBody>
      </p:sp>
      <p:sp>
        <p:nvSpPr>
          <p:cNvPr id="16387" name="Content Placeholder 2"/>
          <p:cNvSpPr>
            <a:spLocks noGrp="1"/>
          </p:cNvSpPr>
          <p:nvPr>
            <p:ph idx="1"/>
          </p:nvPr>
        </p:nvSpPr>
        <p:spPr>
          <a:xfrm>
            <a:off x="427287" y="952184"/>
            <a:ext cx="8229600" cy="3174305"/>
          </a:xfrm>
        </p:spPr>
        <p:txBody>
          <a:bodyPr>
            <a:normAutofit fontScale="77500" lnSpcReduction="20000"/>
          </a:bodyPr>
          <a:lstStyle/>
          <a:p>
            <a:pPr eaLnBrk="1" hangingPunct="1">
              <a:buFont typeface="Arial" charset="0"/>
              <a:buNone/>
            </a:pPr>
            <a:r>
              <a:rPr lang="en-US" altLang="en-US" b="1" i="1" dirty="0" smtClean="0"/>
              <a:t>Communications </a:t>
            </a:r>
          </a:p>
          <a:p>
            <a:pPr eaLnBrk="1" hangingPunct="1"/>
            <a:r>
              <a:rPr lang="en-US" altLang="en-US" dirty="0" smtClean="0"/>
              <a:t>Paid Media (Radio, Direct Mail, Web Ads)</a:t>
            </a:r>
          </a:p>
          <a:p>
            <a:pPr eaLnBrk="1" hangingPunct="1"/>
            <a:r>
              <a:rPr lang="en-US" altLang="en-US" dirty="0" smtClean="0"/>
              <a:t>Earned &amp; New Media (Op-Eds, LTE, Petitions)</a:t>
            </a:r>
          </a:p>
          <a:p>
            <a:pPr eaLnBrk="1" hangingPunct="1"/>
            <a:r>
              <a:rPr lang="en-US" altLang="en-US" dirty="0" smtClean="0"/>
              <a:t>Communications to members, allies &amp; opinion leaders</a:t>
            </a:r>
          </a:p>
          <a:p>
            <a:pPr eaLnBrk="1" hangingPunct="1"/>
            <a:r>
              <a:rPr lang="en-US" altLang="en-US" dirty="0" smtClean="0"/>
              <a:t>Materials for hearings, </a:t>
            </a:r>
            <a:r>
              <a:rPr lang="en-US" altLang="en-US" dirty="0" err="1" smtClean="0"/>
              <a:t>ie</a:t>
            </a:r>
            <a:r>
              <a:rPr lang="en-US" altLang="en-US" dirty="0" smtClean="0"/>
              <a:t> reports &amp; testimony</a:t>
            </a:r>
            <a:endParaRPr lang="en-US" altLang="en-US" b="1" i="1" dirty="0" smtClean="0"/>
          </a:p>
          <a:p>
            <a:pPr algn="ctr" eaLnBrk="1" hangingPunct="1">
              <a:buFont typeface="Arial" charset="0"/>
              <a:buNone/>
            </a:pPr>
            <a:endParaRPr lang="en-US" altLang="en-US" b="1" i="1" dirty="0" smtClean="0"/>
          </a:p>
          <a:p>
            <a:pPr algn="ctr" eaLnBrk="1" hangingPunct="1">
              <a:buFont typeface="Arial" charset="0"/>
              <a:buNone/>
            </a:pPr>
            <a:r>
              <a:rPr lang="en-US" altLang="en-US" b="1" i="1" dirty="0" smtClean="0"/>
              <a:t>GSP served on </a:t>
            </a:r>
            <a:r>
              <a:rPr lang="en-US" altLang="en-US" b="1" i="1" dirty="0" err="1" smtClean="0"/>
              <a:t>comm</a:t>
            </a:r>
            <a:r>
              <a:rPr lang="en-US" altLang="en-US" b="1" i="1" dirty="0" smtClean="0"/>
              <a:t> committee; we leveraged national </a:t>
            </a:r>
            <a:r>
              <a:rPr lang="en-US" altLang="en-US" b="1" i="1" dirty="0" err="1" smtClean="0"/>
              <a:t>listserves</a:t>
            </a:r>
            <a:r>
              <a:rPr lang="en-US" altLang="en-US" b="1" i="1" dirty="0" smtClean="0"/>
              <a:t> and social media a </a:t>
            </a:r>
            <a:r>
              <a:rPr lang="en-US" altLang="en-US" b="1" i="1" u="sng" dirty="0" smtClean="0"/>
              <a:t>lot</a:t>
            </a:r>
            <a:endParaRPr lang="en-US" altLang="en-US" u="sng" dirty="0" smtClean="0"/>
          </a:p>
          <a:p>
            <a:pPr eaLnBrk="1" hangingPunct="1">
              <a:buFont typeface="Arial" charset="0"/>
              <a:buNone/>
            </a:pPr>
            <a:endParaRPr lang="en-US" altLang="en-US" dirty="0" smtClean="0"/>
          </a:p>
        </p:txBody>
      </p:sp>
    </p:spTree>
    <p:extLst>
      <p:ext uri="{BB962C8B-B14F-4D97-AF65-F5344CB8AC3E}">
        <p14:creationId xmlns:p14="http://schemas.microsoft.com/office/powerpoint/2010/main" val="3337104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177403"/>
            <a:ext cx="8458200" cy="665559"/>
          </a:xfrm>
        </p:spPr>
        <p:txBody>
          <a:bodyPr rtlCol="0">
            <a:normAutofit fontScale="90000"/>
          </a:bodyPr>
          <a:lstStyle/>
          <a:p>
            <a:pPr eaLnBrk="1" fontAlgn="auto" hangingPunct="1">
              <a:spcAft>
                <a:spcPts val="0"/>
              </a:spcAft>
              <a:defRPr/>
            </a:pPr>
            <a:r>
              <a:rPr lang="en-US" b="1" u="sng" dirty="0" smtClean="0"/>
              <a:t>New Hampshire Unity Table &amp; Roles</a:t>
            </a:r>
            <a:endParaRPr lang="en-US" b="1" u="sng" dirty="0"/>
          </a:p>
        </p:txBody>
      </p:sp>
      <p:sp>
        <p:nvSpPr>
          <p:cNvPr id="16387" name="Content Placeholder 2"/>
          <p:cNvSpPr>
            <a:spLocks noGrp="1"/>
          </p:cNvSpPr>
          <p:nvPr>
            <p:ph idx="1"/>
          </p:nvPr>
        </p:nvSpPr>
        <p:spPr>
          <a:xfrm>
            <a:off x="434844" y="785930"/>
            <a:ext cx="8229600" cy="3469029"/>
          </a:xfrm>
        </p:spPr>
        <p:txBody>
          <a:bodyPr>
            <a:normAutofit fontScale="85000" lnSpcReduction="20000"/>
          </a:bodyPr>
          <a:lstStyle/>
          <a:p>
            <a:pPr eaLnBrk="1" hangingPunct="1">
              <a:buFont typeface="Arial" charset="0"/>
              <a:buNone/>
            </a:pPr>
            <a:r>
              <a:rPr lang="en-US" altLang="en-US" b="1" i="1" dirty="0" smtClean="0"/>
              <a:t>Communications </a:t>
            </a:r>
          </a:p>
          <a:p>
            <a:pPr eaLnBrk="1" hangingPunct="1"/>
            <a:r>
              <a:rPr lang="en-US" altLang="en-US" dirty="0" smtClean="0"/>
              <a:t>Paid Media (Radio, Direct Mail, Web Ads)</a:t>
            </a:r>
          </a:p>
          <a:p>
            <a:pPr eaLnBrk="1" hangingPunct="1"/>
            <a:r>
              <a:rPr lang="en-US" altLang="en-US" dirty="0" smtClean="0"/>
              <a:t>Earned &amp; New Media (Op-Eds, LTE, Petitions)</a:t>
            </a:r>
          </a:p>
          <a:p>
            <a:pPr eaLnBrk="1" hangingPunct="1"/>
            <a:r>
              <a:rPr lang="en-US" altLang="en-US" dirty="0" smtClean="0"/>
              <a:t>Communications to members, allies &amp; opinion leaders</a:t>
            </a:r>
          </a:p>
          <a:p>
            <a:pPr eaLnBrk="1" hangingPunct="1"/>
            <a:r>
              <a:rPr lang="en-US" altLang="en-US" dirty="0" smtClean="0"/>
              <a:t>Materials for hearings, </a:t>
            </a:r>
            <a:r>
              <a:rPr lang="en-US" altLang="en-US" dirty="0" err="1" smtClean="0"/>
              <a:t>ie</a:t>
            </a:r>
            <a:r>
              <a:rPr lang="en-US" altLang="en-US" dirty="0" smtClean="0"/>
              <a:t> reports &amp; testimony</a:t>
            </a:r>
            <a:endParaRPr lang="en-US" altLang="en-US" b="1" i="1" dirty="0" smtClean="0"/>
          </a:p>
          <a:p>
            <a:pPr algn="ctr" eaLnBrk="1" hangingPunct="1">
              <a:buFont typeface="Arial" charset="0"/>
              <a:buNone/>
            </a:pPr>
            <a:endParaRPr lang="en-US" altLang="en-US" b="1" i="1" dirty="0" smtClean="0"/>
          </a:p>
          <a:p>
            <a:pPr algn="ctr" eaLnBrk="1" hangingPunct="1">
              <a:buFont typeface="Arial" charset="0"/>
              <a:buNone/>
            </a:pPr>
            <a:r>
              <a:rPr lang="en-US" altLang="en-US" b="1" i="1" dirty="0" smtClean="0"/>
              <a:t>GSP served on </a:t>
            </a:r>
            <a:r>
              <a:rPr lang="en-US" altLang="en-US" b="1" i="1" dirty="0" err="1" smtClean="0"/>
              <a:t>comm</a:t>
            </a:r>
            <a:r>
              <a:rPr lang="en-US" altLang="en-US" b="1" i="1" dirty="0" smtClean="0"/>
              <a:t> committee; we leveraged national </a:t>
            </a:r>
            <a:r>
              <a:rPr lang="en-US" altLang="en-US" b="1" i="1" dirty="0" err="1" smtClean="0"/>
              <a:t>listserves</a:t>
            </a:r>
            <a:r>
              <a:rPr lang="en-US" altLang="en-US" b="1" i="1" dirty="0" smtClean="0"/>
              <a:t> and social media a </a:t>
            </a:r>
            <a:r>
              <a:rPr lang="en-US" altLang="en-US" b="1" i="1" u="sng" dirty="0" smtClean="0"/>
              <a:t>lot</a:t>
            </a:r>
            <a:endParaRPr lang="en-US" altLang="en-US" u="sng" dirty="0" smtClean="0"/>
          </a:p>
          <a:p>
            <a:pPr eaLnBrk="1" hangingPunct="1">
              <a:buFont typeface="Arial" charset="0"/>
              <a:buNone/>
            </a:pPr>
            <a:endParaRPr lang="en-US" altLang="en-US" dirty="0" smtClean="0"/>
          </a:p>
        </p:txBody>
      </p:sp>
    </p:spTree>
    <p:extLst>
      <p:ext uri="{BB962C8B-B14F-4D97-AF65-F5344CB8AC3E}">
        <p14:creationId xmlns:p14="http://schemas.microsoft.com/office/powerpoint/2010/main" val="1111062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294724"/>
            <a:ext cx="8458200" cy="548238"/>
          </a:xfrm>
        </p:spPr>
        <p:txBody>
          <a:bodyPr rtlCol="0">
            <a:normAutofit fontScale="90000"/>
          </a:bodyPr>
          <a:lstStyle/>
          <a:p>
            <a:pPr eaLnBrk="1" fontAlgn="auto" hangingPunct="1">
              <a:spcAft>
                <a:spcPts val="0"/>
              </a:spcAft>
              <a:defRPr/>
            </a:pPr>
            <a:r>
              <a:rPr lang="en-US" b="1" u="sng" dirty="0" smtClean="0"/>
              <a:t>New Hampshire Unity Table &amp; Roles</a:t>
            </a:r>
            <a:endParaRPr lang="en-US" b="1" u="sng" dirty="0"/>
          </a:p>
        </p:txBody>
      </p:sp>
      <p:sp>
        <p:nvSpPr>
          <p:cNvPr id="3" name="Content Placeholder 2"/>
          <p:cNvSpPr>
            <a:spLocks noGrp="1"/>
          </p:cNvSpPr>
          <p:nvPr>
            <p:ph idx="1"/>
          </p:nvPr>
        </p:nvSpPr>
        <p:spPr>
          <a:xfrm>
            <a:off x="495300" y="952184"/>
            <a:ext cx="8229600" cy="3382477"/>
          </a:xfrm>
        </p:spPr>
        <p:txBody>
          <a:bodyPr rtlCol="0">
            <a:normAutofit fontScale="70000" lnSpcReduction="20000"/>
          </a:bodyPr>
          <a:lstStyle/>
          <a:p>
            <a:pPr eaLnBrk="1" fontAlgn="auto" hangingPunct="1">
              <a:spcAft>
                <a:spcPts val="0"/>
              </a:spcAft>
              <a:buFont typeface="Arial"/>
              <a:buNone/>
              <a:defRPr/>
            </a:pPr>
            <a:r>
              <a:rPr lang="en-US" b="1" i="1" dirty="0" smtClean="0"/>
              <a:t>Field</a:t>
            </a:r>
          </a:p>
          <a:p>
            <a:pPr eaLnBrk="1" fontAlgn="auto" hangingPunct="1">
              <a:spcAft>
                <a:spcPts val="0"/>
              </a:spcAft>
              <a:buFont typeface="Arial"/>
              <a:buChar char="•"/>
              <a:defRPr/>
            </a:pPr>
            <a:r>
              <a:rPr lang="en-US" dirty="0" smtClean="0"/>
              <a:t>Created Local Action Teams</a:t>
            </a:r>
          </a:p>
          <a:p>
            <a:pPr eaLnBrk="1" fontAlgn="auto" hangingPunct="1">
              <a:spcAft>
                <a:spcPts val="0"/>
              </a:spcAft>
              <a:buFont typeface="Arial"/>
              <a:buChar char="•"/>
              <a:defRPr/>
            </a:pPr>
            <a:r>
              <a:rPr lang="en-US" dirty="0" smtClean="0"/>
              <a:t>Turnout for Lobby Days &amp; Other Mobilizations</a:t>
            </a:r>
          </a:p>
          <a:p>
            <a:pPr eaLnBrk="1" fontAlgn="auto" hangingPunct="1">
              <a:spcAft>
                <a:spcPts val="0"/>
              </a:spcAft>
              <a:buFont typeface="Arial"/>
              <a:buChar char="•"/>
              <a:defRPr/>
            </a:pPr>
            <a:r>
              <a:rPr lang="en-US" dirty="0" smtClean="0"/>
              <a:t>Organized In-district Meetings, Phone Banks, Letter Writing &amp; Post Cards</a:t>
            </a:r>
          </a:p>
          <a:p>
            <a:pPr eaLnBrk="1" fontAlgn="auto" hangingPunct="1">
              <a:spcAft>
                <a:spcPts val="0"/>
              </a:spcAft>
              <a:buFont typeface="Arial"/>
              <a:buChar char="•"/>
              <a:defRPr/>
            </a:pPr>
            <a:r>
              <a:rPr lang="en-US" dirty="0" smtClean="0"/>
              <a:t>Sought collaboration and unique alliances</a:t>
            </a:r>
          </a:p>
          <a:p>
            <a:pPr eaLnBrk="1" fontAlgn="auto" hangingPunct="1">
              <a:spcAft>
                <a:spcPts val="0"/>
              </a:spcAft>
              <a:buFont typeface="Arial"/>
              <a:buChar char="•"/>
              <a:defRPr/>
            </a:pPr>
            <a:endParaRPr lang="en-US" dirty="0" smtClean="0"/>
          </a:p>
          <a:p>
            <a:pPr algn="ctr" eaLnBrk="1" fontAlgn="auto" hangingPunct="1">
              <a:spcBef>
                <a:spcPts val="0"/>
              </a:spcBef>
              <a:spcAft>
                <a:spcPts val="0"/>
              </a:spcAft>
              <a:buFont typeface="Arial"/>
              <a:buNone/>
              <a:defRPr/>
            </a:pPr>
            <a:r>
              <a:rPr lang="en-US" b="1" dirty="0" smtClean="0"/>
              <a:t>Team included organizing staff from NH Citizens Alliance, Working Families Win – groups with additional member lists &amp; track record</a:t>
            </a:r>
          </a:p>
        </p:txBody>
      </p:sp>
    </p:spTree>
    <p:extLst>
      <p:ext uri="{BB962C8B-B14F-4D97-AF65-F5344CB8AC3E}">
        <p14:creationId xmlns:p14="http://schemas.microsoft.com/office/powerpoint/2010/main" val="2695904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AutoShape 4"/>
          <p:cNvSpPr>
            <a:spLocks noChangeArrowheads="1"/>
          </p:cNvSpPr>
          <p:nvPr/>
        </p:nvSpPr>
        <p:spPr bwMode="auto">
          <a:xfrm>
            <a:off x="2789437" y="859457"/>
            <a:ext cx="3181507" cy="1889086"/>
          </a:xfrm>
          <a:prstGeom prst="triangle">
            <a:avLst>
              <a:gd name="adj" fmla="val 50000"/>
            </a:avLst>
          </a:prstGeom>
          <a:noFill/>
          <a:ln w="76200">
            <a:solidFill>
              <a:schemeClr val="tx1"/>
            </a:solidFill>
            <a:miter lim="800000"/>
            <a:headEnd/>
            <a:tailEnd/>
          </a:ln>
        </p:spPr>
        <p:txBody>
          <a:bodyPr wrap="none" anchor="ctr"/>
          <a:lstStyle/>
          <a:p>
            <a:endParaRPr lang="en-US">
              <a:solidFill>
                <a:srgbClr val="000000"/>
              </a:solidFill>
            </a:endParaRPr>
          </a:p>
        </p:txBody>
      </p:sp>
      <p:sp>
        <p:nvSpPr>
          <p:cNvPr id="55298" name="Rectangle 2"/>
          <p:cNvSpPr>
            <a:spLocks noChangeArrowheads="1"/>
          </p:cNvSpPr>
          <p:nvPr/>
        </p:nvSpPr>
        <p:spPr bwMode="auto">
          <a:xfrm>
            <a:off x="3281538" y="989969"/>
            <a:ext cx="2197303" cy="1858859"/>
          </a:xfrm>
          <a:prstGeom prst="rect">
            <a:avLst/>
          </a:prstGeom>
          <a:noFill/>
          <a:ln w="9525">
            <a:noFill/>
            <a:miter lim="800000"/>
            <a:headEnd/>
            <a:tailEnd/>
          </a:ln>
        </p:spPr>
        <p:txBody>
          <a:bodyPr anchor="ctr"/>
          <a:lstStyle/>
          <a:p>
            <a:pPr algn="ctr"/>
            <a:r>
              <a:rPr lang="en-US" sz="1400" b="1" i="1" dirty="0">
                <a:solidFill>
                  <a:srgbClr val="000000"/>
                </a:solidFill>
                <a:latin typeface="Times New Roman" pitchFamily="18" charset="0"/>
              </a:rPr>
              <a:t/>
            </a:r>
            <a:br>
              <a:rPr lang="en-US" sz="1400" b="1" i="1" dirty="0">
                <a:solidFill>
                  <a:srgbClr val="000000"/>
                </a:solidFill>
                <a:latin typeface="Times New Roman" pitchFamily="18" charset="0"/>
              </a:rPr>
            </a:br>
            <a:r>
              <a:rPr lang="en-US" sz="1400" b="1" i="1" dirty="0">
                <a:solidFill>
                  <a:srgbClr val="000000"/>
                </a:solidFill>
                <a:latin typeface="Times New Roman" pitchFamily="18" charset="0"/>
              </a:rPr>
              <a:t>  </a:t>
            </a:r>
            <a:r>
              <a:rPr lang="en-US" b="1" i="1" dirty="0" smtClean="0">
                <a:solidFill>
                  <a:srgbClr val="000000"/>
                </a:solidFill>
                <a:latin typeface="Times New Roman" pitchFamily="18" charset="0"/>
              </a:rPr>
              <a:t>PROTECT </a:t>
            </a:r>
          </a:p>
          <a:p>
            <a:pPr algn="ctr"/>
            <a:r>
              <a:rPr lang="en-US" b="1" i="1" dirty="0" smtClean="0">
                <a:solidFill>
                  <a:srgbClr val="000000"/>
                </a:solidFill>
                <a:latin typeface="Times New Roman" pitchFamily="18" charset="0"/>
              </a:rPr>
              <a:t>NEW HAMPSHIRE‘S MIDDLE CLASS</a:t>
            </a:r>
            <a:endParaRPr lang="en-US" b="1" i="1" dirty="0">
              <a:solidFill>
                <a:srgbClr val="000000"/>
              </a:solidFill>
              <a:latin typeface="Times New Roman" pitchFamily="18" charset="0"/>
            </a:endParaRPr>
          </a:p>
        </p:txBody>
      </p:sp>
      <p:sp>
        <p:nvSpPr>
          <p:cNvPr id="55300" name="Text Box 7"/>
          <p:cNvSpPr txBox="1">
            <a:spLocks noChangeArrowheads="1"/>
          </p:cNvSpPr>
          <p:nvPr/>
        </p:nvSpPr>
        <p:spPr bwMode="auto">
          <a:xfrm>
            <a:off x="2667000" y="4114801"/>
            <a:ext cx="184731" cy="707886"/>
          </a:xfrm>
          <a:prstGeom prst="rect">
            <a:avLst/>
          </a:prstGeom>
          <a:noFill/>
          <a:ln w="9525">
            <a:noFill/>
            <a:miter lim="800000"/>
            <a:headEnd/>
            <a:tailEnd/>
          </a:ln>
        </p:spPr>
        <p:txBody>
          <a:bodyPr wrap="none">
            <a:spAutoFit/>
          </a:bodyPr>
          <a:lstStyle/>
          <a:p>
            <a:endParaRPr lang="en-US" sz="4000" b="1">
              <a:solidFill>
                <a:srgbClr val="000000"/>
              </a:solidFill>
            </a:endParaRPr>
          </a:p>
        </p:txBody>
      </p:sp>
      <p:sp>
        <p:nvSpPr>
          <p:cNvPr id="55301" name="Text Box 9"/>
          <p:cNvSpPr txBox="1">
            <a:spLocks noChangeArrowheads="1"/>
          </p:cNvSpPr>
          <p:nvPr/>
        </p:nvSpPr>
        <p:spPr bwMode="auto">
          <a:xfrm>
            <a:off x="152400" y="823716"/>
            <a:ext cx="2969432" cy="954107"/>
          </a:xfrm>
          <a:prstGeom prst="rect">
            <a:avLst/>
          </a:prstGeom>
          <a:noFill/>
          <a:ln w="9525">
            <a:noFill/>
            <a:miter lim="800000"/>
            <a:headEnd/>
            <a:tailEnd/>
          </a:ln>
        </p:spPr>
        <p:txBody>
          <a:bodyPr wrap="square">
            <a:spAutoFit/>
          </a:bodyPr>
          <a:lstStyle/>
          <a:p>
            <a:r>
              <a:rPr lang="en-US" sz="1400" b="1" u="sng" dirty="0" smtClean="0">
                <a:solidFill>
                  <a:srgbClr val="000000"/>
                </a:solidFill>
                <a:latin typeface="Times New Roman" pitchFamily="18" charset="0"/>
              </a:rPr>
              <a:t>WE SHOULD ALL WORK TOGETHER TO IMPROVE OUR ECONOMY.  IT SHOULD NOT BE A RACE TO THE BOTTOM </a:t>
            </a:r>
            <a:endParaRPr lang="en-US" sz="1400" b="1" u="sng" dirty="0">
              <a:solidFill>
                <a:srgbClr val="000000"/>
              </a:solidFill>
              <a:latin typeface="Times New Roman" pitchFamily="18" charset="0"/>
            </a:endParaRPr>
          </a:p>
        </p:txBody>
      </p:sp>
      <p:sp>
        <p:nvSpPr>
          <p:cNvPr id="55302" name="Text Box 11"/>
          <p:cNvSpPr txBox="1">
            <a:spLocks noChangeArrowheads="1"/>
          </p:cNvSpPr>
          <p:nvPr/>
        </p:nvSpPr>
        <p:spPr bwMode="auto">
          <a:xfrm>
            <a:off x="385408" y="2903648"/>
            <a:ext cx="8649770" cy="646331"/>
          </a:xfrm>
          <a:prstGeom prst="rect">
            <a:avLst/>
          </a:prstGeom>
          <a:noFill/>
          <a:ln w="9525">
            <a:noFill/>
            <a:miter lim="800000"/>
            <a:headEnd/>
            <a:tailEnd/>
          </a:ln>
        </p:spPr>
        <p:txBody>
          <a:bodyPr wrap="square">
            <a:spAutoFit/>
          </a:bodyPr>
          <a:lstStyle/>
          <a:p>
            <a:pPr algn="ctr"/>
            <a:r>
              <a:rPr lang="en-US" sz="1200" dirty="0" smtClean="0">
                <a:solidFill>
                  <a:srgbClr val="000000"/>
                </a:solidFill>
                <a:latin typeface="Times New Roman" pitchFamily="18" charset="0"/>
              </a:rPr>
              <a:t>EXTREMISTS IN THE NH LEGISLATURE ARE ATTACKING TEACHERS, FIREFIGHTERS, POLICE OFFICERS,</a:t>
            </a:r>
          </a:p>
          <a:p>
            <a:pPr algn="ctr"/>
            <a:r>
              <a:rPr lang="en-US" sz="1200" dirty="0" smtClean="0">
                <a:solidFill>
                  <a:srgbClr val="000000"/>
                </a:solidFill>
                <a:latin typeface="Times New Roman" pitchFamily="18" charset="0"/>
              </a:rPr>
              <a:t>THE PEOPLE WHO PLOW OUR STREETS AND KEEP OUR LIGHTS ON – THIS IS WRONG.</a:t>
            </a:r>
            <a:endParaRPr lang="en-US" sz="1200" dirty="0">
              <a:solidFill>
                <a:srgbClr val="000000"/>
              </a:solidFill>
              <a:latin typeface="Times New Roman" pitchFamily="18" charset="0"/>
            </a:endParaRPr>
          </a:p>
          <a:p>
            <a:pPr algn="ctr"/>
            <a:r>
              <a:rPr lang="en-US" sz="1200" dirty="0">
                <a:solidFill>
                  <a:srgbClr val="000000"/>
                </a:solidFill>
                <a:latin typeface="Times New Roman" pitchFamily="18" charset="0"/>
              </a:rPr>
              <a:t>                                                                                                                                                              </a:t>
            </a:r>
          </a:p>
        </p:txBody>
      </p:sp>
      <p:sp>
        <p:nvSpPr>
          <p:cNvPr id="55303" name="Text Box 12"/>
          <p:cNvSpPr txBox="1">
            <a:spLocks noChangeArrowheads="1"/>
          </p:cNvSpPr>
          <p:nvPr/>
        </p:nvSpPr>
        <p:spPr bwMode="auto">
          <a:xfrm>
            <a:off x="5684374" y="859457"/>
            <a:ext cx="3078625" cy="2492990"/>
          </a:xfrm>
          <a:prstGeom prst="rect">
            <a:avLst/>
          </a:prstGeom>
          <a:noFill/>
          <a:ln w="9525">
            <a:noFill/>
            <a:miter lim="800000"/>
            <a:headEnd/>
            <a:tailEnd/>
          </a:ln>
        </p:spPr>
        <p:txBody>
          <a:bodyPr wrap="square">
            <a:spAutoFit/>
          </a:bodyPr>
          <a:lstStyle/>
          <a:p>
            <a:pPr marL="342900" indent="-342900" algn="r"/>
            <a:r>
              <a:rPr lang="en-US" sz="1600" b="1" u="sng" dirty="0" smtClean="0">
                <a:solidFill>
                  <a:srgbClr val="000000"/>
                </a:solidFill>
                <a:latin typeface="Times New Roman" pitchFamily="18" charset="0"/>
              </a:rPr>
              <a:t>THE SOLUTION TO OUR PROBLEMS IS NOT TO ATTACK NH MIDDLE CLASS FAMILIES.  THIS IS AN EXAMPLE OF EXTREME POLITICS THAT IS WRONG FOR NH.</a:t>
            </a:r>
            <a:endParaRPr lang="en-US" sz="1600" b="1" u="sng" dirty="0">
              <a:solidFill>
                <a:srgbClr val="000000"/>
              </a:solidFill>
              <a:latin typeface="Times New Roman" pitchFamily="18" charset="0"/>
            </a:endParaRPr>
          </a:p>
          <a:p>
            <a:pPr marL="342900" indent="-342900" algn="r"/>
            <a:endParaRPr lang="en-US" sz="1600" dirty="0">
              <a:solidFill>
                <a:srgbClr val="000000"/>
              </a:solidFill>
              <a:latin typeface="Times New Roman" pitchFamily="18" charset="0"/>
            </a:endParaRPr>
          </a:p>
          <a:p>
            <a:pPr marL="342900" indent="-342900" algn="r"/>
            <a:r>
              <a:rPr lang="en-US" sz="1400" dirty="0">
                <a:solidFill>
                  <a:srgbClr val="000000"/>
                </a:solidFill>
                <a:latin typeface="Times New Roman" pitchFamily="18" charset="0"/>
              </a:rPr>
              <a:t>                                                             </a:t>
            </a:r>
          </a:p>
          <a:p>
            <a:pPr marL="342900" indent="-342900" algn="r"/>
            <a:r>
              <a:rPr lang="en-US" sz="1400" dirty="0">
                <a:solidFill>
                  <a:srgbClr val="000000"/>
                </a:solidFill>
                <a:latin typeface="Times New Roman" pitchFamily="18" charset="0"/>
              </a:rPr>
              <a:t>                                                           </a:t>
            </a:r>
          </a:p>
        </p:txBody>
      </p:sp>
      <p:sp>
        <p:nvSpPr>
          <p:cNvPr id="4" name="TextBox 3"/>
          <p:cNvSpPr txBox="1"/>
          <p:nvPr/>
        </p:nvSpPr>
        <p:spPr>
          <a:xfrm>
            <a:off x="16374" y="1496275"/>
            <a:ext cx="2991322" cy="1569660"/>
          </a:xfrm>
          <a:prstGeom prst="rect">
            <a:avLst/>
          </a:prstGeom>
          <a:noFill/>
        </p:spPr>
        <p:txBody>
          <a:bodyPr wrap="square" rtlCol="0">
            <a:spAutoFit/>
          </a:bodyPr>
          <a:lstStyle/>
          <a:p>
            <a:endParaRPr lang="en-US" sz="1200" dirty="0"/>
          </a:p>
          <a:p>
            <a:endParaRPr lang="en-US" sz="1200" dirty="0" smtClean="0"/>
          </a:p>
          <a:p>
            <a:r>
              <a:rPr lang="en-US" sz="1200" dirty="0" smtClean="0"/>
              <a:t>NH’s economy has fared better in this economic downturn than many others.  We should build on what we have to create more good jobs here.</a:t>
            </a:r>
          </a:p>
          <a:p>
            <a:endParaRPr lang="en-US" sz="1200" dirty="0"/>
          </a:p>
          <a:p>
            <a:endParaRPr lang="en-US" sz="1200" dirty="0"/>
          </a:p>
        </p:txBody>
      </p:sp>
      <p:sp>
        <p:nvSpPr>
          <p:cNvPr id="18" name="TextBox 17"/>
          <p:cNvSpPr txBox="1"/>
          <p:nvPr/>
        </p:nvSpPr>
        <p:spPr>
          <a:xfrm>
            <a:off x="12158" y="3261401"/>
            <a:ext cx="2832644" cy="938719"/>
          </a:xfrm>
          <a:prstGeom prst="rect">
            <a:avLst/>
          </a:prstGeom>
          <a:noFill/>
        </p:spPr>
        <p:txBody>
          <a:bodyPr wrap="square" rtlCol="0">
            <a:spAutoFit/>
          </a:bodyPr>
          <a:lstStyle/>
          <a:p>
            <a:r>
              <a:rPr lang="en-US" sz="1100" dirty="0" smtClean="0"/>
              <a:t>New Hampshire has low unemployment and high per capita income.  We live in a beautiful state and have a well educated workforce.  THIS is what brings and keeps business in New Hampshire</a:t>
            </a:r>
            <a:endParaRPr lang="en-US" sz="1100" dirty="0"/>
          </a:p>
        </p:txBody>
      </p:sp>
      <p:sp>
        <p:nvSpPr>
          <p:cNvPr id="27" name="TextBox 26"/>
          <p:cNvSpPr txBox="1"/>
          <p:nvPr/>
        </p:nvSpPr>
        <p:spPr>
          <a:xfrm>
            <a:off x="2844802" y="3315261"/>
            <a:ext cx="2832644" cy="830997"/>
          </a:xfrm>
          <a:prstGeom prst="rect">
            <a:avLst/>
          </a:prstGeom>
          <a:noFill/>
        </p:spPr>
        <p:txBody>
          <a:bodyPr wrap="square" rtlCol="0">
            <a:spAutoFit/>
          </a:bodyPr>
          <a:lstStyle/>
          <a:p>
            <a:r>
              <a:rPr lang="en-US" sz="1200" dirty="0" smtClean="0"/>
              <a:t>Why would we risk this by passing a law that drives down everybody’s wages and benefits.  Right to Work will destroy “the NH Advantage”.</a:t>
            </a:r>
            <a:endParaRPr lang="en-US" sz="1200" dirty="0"/>
          </a:p>
        </p:txBody>
      </p:sp>
      <p:sp>
        <p:nvSpPr>
          <p:cNvPr id="28" name="TextBox 27"/>
          <p:cNvSpPr txBox="1"/>
          <p:nvPr/>
        </p:nvSpPr>
        <p:spPr>
          <a:xfrm>
            <a:off x="5840583" y="3315261"/>
            <a:ext cx="3019697" cy="830997"/>
          </a:xfrm>
          <a:prstGeom prst="rect">
            <a:avLst/>
          </a:prstGeom>
          <a:noFill/>
        </p:spPr>
        <p:txBody>
          <a:bodyPr wrap="square" rtlCol="0">
            <a:spAutoFit/>
          </a:bodyPr>
          <a:lstStyle/>
          <a:p>
            <a:r>
              <a:rPr lang="en-US" sz="1200" dirty="0" smtClean="0"/>
              <a:t>If we want to protect NH Middle Class Families and our communities we must stop these attacks and work together to find smart solutions for our state.  </a:t>
            </a:r>
            <a:endParaRPr lang="en-US" sz="1200" dirty="0"/>
          </a:p>
        </p:txBody>
      </p:sp>
      <p:sp>
        <p:nvSpPr>
          <p:cNvPr id="2" name="TextBox 1"/>
          <p:cNvSpPr txBox="1"/>
          <p:nvPr/>
        </p:nvSpPr>
        <p:spPr>
          <a:xfrm>
            <a:off x="1073096" y="362051"/>
            <a:ext cx="6733309" cy="461665"/>
          </a:xfrm>
          <a:prstGeom prst="rect">
            <a:avLst/>
          </a:prstGeom>
          <a:noFill/>
        </p:spPr>
        <p:txBody>
          <a:bodyPr wrap="square" rtlCol="0">
            <a:spAutoFit/>
          </a:bodyPr>
          <a:lstStyle/>
          <a:p>
            <a:pPr algn="ctr"/>
            <a:r>
              <a:rPr lang="en-US" sz="2400" u="sng" dirty="0" smtClean="0"/>
              <a:t>New Hampshire’s Right to Work Message Triangle</a:t>
            </a:r>
            <a:endParaRPr lang="en-US" sz="2400" u="sng" dirty="0"/>
          </a:p>
        </p:txBody>
      </p:sp>
    </p:spTree>
    <p:extLst>
      <p:ext uri="{BB962C8B-B14F-4D97-AF65-F5344CB8AC3E}">
        <p14:creationId xmlns:p14="http://schemas.microsoft.com/office/powerpoint/2010/main" val="1017955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6700" y="0"/>
            <a:ext cx="8610600" cy="355180"/>
          </a:xfrm>
        </p:spPr>
        <p:txBody>
          <a:bodyPr>
            <a:normAutofit fontScale="90000"/>
          </a:bodyPr>
          <a:lstStyle/>
          <a:p>
            <a:r>
              <a:rPr lang="en-US" sz="2000" dirty="0">
                <a:solidFill>
                  <a:schemeClr val="bg1"/>
                </a:solidFill>
                <a:latin typeface="+mn-lt"/>
                <a:ea typeface="Calibri"/>
                <a:cs typeface="Times New Roman"/>
              </a:rPr>
              <a:t>New Hampshire’s state legislature dramatically shifted to the right after the 2010 </a:t>
            </a:r>
            <a:r>
              <a:rPr lang="en-US" sz="2000" dirty="0" smtClean="0">
                <a:solidFill>
                  <a:schemeClr val="bg1"/>
                </a:solidFill>
                <a:latin typeface="+mn-lt"/>
                <a:ea typeface="Calibri"/>
                <a:cs typeface="Times New Roman"/>
              </a:rPr>
              <a:t>election.</a:t>
            </a:r>
            <a:endParaRPr lang="en-US" sz="2000" dirty="0">
              <a:solidFill>
                <a:schemeClr val="bg1"/>
              </a:solidFill>
              <a:latin typeface="+mn-lt"/>
            </a:endParaRPr>
          </a:p>
        </p:txBody>
      </p:sp>
      <p:sp>
        <p:nvSpPr>
          <p:cNvPr id="6147" name="Rectangle 3"/>
          <p:cNvSpPr>
            <a:spLocks noGrp="1" noChangeArrowheads="1"/>
          </p:cNvSpPr>
          <p:nvPr>
            <p:ph type="body" idx="1"/>
          </p:nvPr>
        </p:nvSpPr>
        <p:spPr>
          <a:xfrm>
            <a:off x="266700" y="143583"/>
            <a:ext cx="8382000" cy="217266"/>
          </a:xfrm>
        </p:spPr>
        <p:txBody>
          <a:bodyPr>
            <a:normAutofit fontScale="32500" lnSpcReduction="20000"/>
          </a:bodyPr>
          <a:lstStyle/>
          <a:p>
            <a:pPr marL="0" indent="0">
              <a:buClr>
                <a:srgbClr val="FFFFFF"/>
              </a:buClr>
              <a:buNone/>
            </a:pPr>
            <a:endParaRPr lang="en-US" dirty="0" smtClean="0">
              <a:solidFill>
                <a:schemeClr val="bg1"/>
              </a:solidFill>
            </a:endParaRPr>
          </a:p>
          <a:p>
            <a:pPr marL="0" indent="0">
              <a:buClr>
                <a:srgbClr val="FFFFFF"/>
              </a:buClr>
              <a:buNone/>
            </a:pPr>
            <a:endParaRPr lang="en-US" dirty="0" smtClean="0">
              <a:solidFill>
                <a:schemeClr val="bg1"/>
              </a:solidFill>
            </a:endParaRPr>
          </a:p>
        </p:txBody>
      </p:sp>
      <p:sp>
        <p:nvSpPr>
          <p:cNvPr id="10" name="Rectangle 2"/>
          <p:cNvSpPr txBox="1">
            <a:spLocks noChangeArrowheads="1"/>
          </p:cNvSpPr>
          <p:nvPr/>
        </p:nvSpPr>
        <p:spPr bwMode="auto">
          <a:xfrm>
            <a:off x="365760" y="1160051"/>
            <a:ext cx="1463040" cy="27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r>
              <a:rPr lang="en-US" sz="2000" i="1" kern="0" dirty="0">
                <a:solidFill>
                  <a:schemeClr val="bg1">
                    <a:lumMod val="50000"/>
                  </a:schemeClr>
                </a:solidFill>
                <a:latin typeface="+mn-lt"/>
                <a:cs typeface="Times New Roman"/>
              </a:rPr>
              <a:t>NH House</a:t>
            </a:r>
          </a:p>
        </p:txBody>
      </p:sp>
      <p:sp>
        <p:nvSpPr>
          <p:cNvPr id="11" name="Rectangle 2"/>
          <p:cNvSpPr txBox="1">
            <a:spLocks noChangeArrowheads="1"/>
          </p:cNvSpPr>
          <p:nvPr/>
        </p:nvSpPr>
        <p:spPr bwMode="auto">
          <a:xfrm>
            <a:off x="266700" y="2922255"/>
            <a:ext cx="1463040" cy="27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r>
              <a:rPr lang="en-US" sz="2000" i="1" kern="0" dirty="0">
                <a:solidFill>
                  <a:schemeClr val="bg1">
                    <a:lumMod val="50000"/>
                  </a:schemeClr>
                </a:solidFill>
                <a:latin typeface="+mn-lt"/>
                <a:cs typeface="Times New Roman"/>
              </a:rPr>
              <a:t>NH Senate</a:t>
            </a:r>
          </a:p>
        </p:txBody>
      </p:sp>
      <p:graphicFrame>
        <p:nvGraphicFramePr>
          <p:cNvPr id="3" name="Chart 2"/>
          <p:cNvGraphicFramePr/>
          <p:nvPr>
            <p:extLst>
              <p:ext uri="{D42A27DB-BD31-4B8C-83A1-F6EECF244321}">
                <p14:modId xmlns:p14="http://schemas.microsoft.com/office/powerpoint/2010/main" val="3873325556"/>
              </p:ext>
            </p:extLst>
          </p:nvPr>
        </p:nvGraphicFramePr>
        <p:xfrm>
          <a:off x="2049780" y="848134"/>
          <a:ext cx="2286000" cy="1714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extLst>
              <p:ext uri="{D42A27DB-BD31-4B8C-83A1-F6EECF244321}">
                <p14:modId xmlns:p14="http://schemas.microsoft.com/office/powerpoint/2010/main" val="3034725964"/>
              </p:ext>
            </p:extLst>
          </p:nvPr>
        </p:nvGraphicFramePr>
        <p:xfrm>
          <a:off x="2049780" y="2565704"/>
          <a:ext cx="2286000" cy="17145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2"/>
          <p:cNvSpPr txBox="1">
            <a:spLocks noChangeArrowheads="1"/>
          </p:cNvSpPr>
          <p:nvPr/>
        </p:nvSpPr>
        <p:spPr bwMode="auto">
          <a:xfrm>
            <a:off x="1753481" y="553788"/>
            <a:ext cx="26670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pPr algn="ctr"/>
            <a:r>
              <a:rPr lang="en-US" sz="2000" i="1" kern="0" dirty="0" smtClean="0">
                <a:solidFill>
                  <a:schemeClr val="bg1">
                    <a:lumMod val="50000"/>
                  </a:schemeClr>
                </a:solidFill>
                <a:latin typeface="+mn-lt"/>
                <a:cs typeface="Times New Roman"/>
              </a:rPr>
              <a:t>Before 2010 Election</a:t>
            </a:r>
            <a:endParaRPr lang="en-US" sz="2000" i="1" kern="0" dirty="0">
              <a:solidFill>
                <a:schemeClr val="bg1">
                  <a:lumMod val="50000"/>
                </a:schemeClr>
              </a:solidFill>
              <a:latin typeface="+mn-lt"/>
            </a:endParaRPr>
          </a:p>
        </p:txBody>
      </p:sp>
      <p:graphicFrame>
        <p:nvGraphicFramePr>
          <p:cNvPr id="7" name="Chart 6"/>
          <p:cNvGraphicFramePr/>
          <p:nvPr>
            <p:extLst>
              <p:ext uri="{D42A27DB-BD31-4B8C-83A1-F6EECF244321}">
                <p14:modId xmlns:p14="http://schemas.microsoft.com/office/powerpoint/2010/main" val="1821936255"/>
              </p:ext>
            </p:extLst>
          </p:nvPr>
        </p:nvGraphicFramePr>
        <p:xfrm>
          <a:off x="5944545" y="923374"/>
          <a:ext cx="2286000" cy="17145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p:nvPr>
            <p:extLst>
              <p:ext uri="{D42A27DB-BD31-4B8C-83A1-F6EECF244321}">
                <p14:modId xmlns:p14="http://schemas.microsoft.com/office/powerpoint/2010/main" val="947003635"/>
              </p:ext>
            </p:extLst>
          </p:nvPr>
        </p:nvGraphicFramePr>
        <p:xfrm>
          <a:off x="6057900" y="2407905"/>
          <a:ext cx="2286000" cy="1714500"/>
        </p:xfrm>
        <a:graphic>
          <a:graphicData uri="http://schemas.openxmlformats.org/drawingml/2006/chart">
            <c:chart xmlns:c="http://schemas.openxmlformats.org/drawingml/2006/chart" xmlns:r="http://schemas.openxmlformats.org/officeDocument/2006/relationships" r:id="rId6"/>
          </a:graphicData>
        </a:graphic>
      </p:graphicFrame>
      <p:sp>
        <p:nvSpPr>
          <p:cNvPr id="13" name="Rectangle 2"/>
          <p:cNvSpPr txBox="1">
            <a:spLocks noChangeArrowheads="1"/>
          </p:cNvSpPr>
          <p:nvPr/>
        </p:nvSpPr>
        <p:spPr bwMode="auto">
          <a:xfrm>
            <a:off x="5754045" y="551899"/>
            <a:ext cx="26670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pPr algn="ctr"/>
            <a:r>
              <a:rPr lang="en-US" sz="2000" b="1" i="1" kern="0" dirty="0" smtClean="0">
                <a:solidFill>
                  <a:schemeClr val="accent6">
                    <a:lumMod val="85000"/>
                    <a:lumOff val="15000"/>
                  </a:schemeClr>
                </a:solidFill>
                <a:effectLst/>
                <a:latin typeface="+mn-lt"/>
                <a:cs typeface="Times New Roman"/>
              </a:rPr>
              <a:t>After 2010 Election</a:t>
            </a:r>
            <a:endParaRPr lang="en-US" sz="2000" b="1" i="1" kern="0" dirty="0">
              <a:solidFill>
                <a:schemeClr val="accent6">
                  <a:lumMod val="85000"/>
                  <a:lumOff val="15000"/>
                </a:schemeClr>
              </a:solidFill>
              <a:effectLst/>
              <a:latin typeface="+mn-lt"/>
            </a:endParaRPr>
          </a:p>
        </p:txBody>
      </p:sp>
      <p:sp>
        <p:nvSpPr>
          <p:cNvPr id="4" name="Right Arrow 3"/>
          <p:cNvSpPr/>
          <p:nvPr/>
        </p:nvSpPr>
        <p:spPr bwMode="auto">
          <a:xfrm>
            <a:off x="4473885" y="3059415"/>
            <a:ext cx="1280160" cy="411480"/>
          </a:xfrm>
          <a:prstGeom prst="rightArrow">
            <a:avLst/>
          </a:prstGeom>
          <a:solidFill>
            <a:srgbClr val="FFFF00"/>
          </a:solidFill>
          <a:ln w="28575" cap="flat" cmpd="sng" algn="ctr">
            <a:solidFill>
              <a:schemeClr val="accent6"/>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5" name="Right Arrow 14"/>
          <p:cNvSpPr/>
          <p:nvPr/>
        </p:nvSpPr>
        <p:spPr bwMode="auto">
          <a:xfrm>
            <a:off x="4335780" y="1293904"/>
            <a:ext cx="1280160" cy="411480"/>
          </a:xfrm>
          <a:prstGeom prst="rightArrow">
            <a:avLst/>
          </a:prstGeom>
          <a:solidFill>
            <a:srgbClr val="FFFF00"/>
          </a:solidFill>
          <a:ln w="28575" cap="flat" cmpd="sng" algn="ctr">
            <a:solidFill>
              <a:schemeClr val="accent6"/>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Tree>
    <p:extLst>
      <p:ext uri="{BB962C8B-B14F-4D97-AF65-F5344CB8AC3E}">
        <p14:creationId xmlns:p14="http://schemas.microsoft.com/office/powerpoint/2010/main" val="90656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457200"/>
            <a:ext cx="8610600" cy="742950"/>
          </a:xfrm>
        </p:spPr>
        <p:txBody>
          <a:bodyPr>
            <a:noAutofit/>
          </a:bodyPr>
          <a:lstStyle/>
          <a:p>
            <a:r>
              <a:rPr lang="en-US" sz="3600" u="sng" dirty="0">
                <a:solidFill>
                  <a:schemeClr val="tx1"/>
                </a:solidFill>
              </a:rPr>
              <a:t>The </a:t>
            </a:r>
            <a:r>
              <a:rPr lang="en-US" sz="3600" u="sng" dirty="0" smtClean="0">
                <a:solidFill>
                  <a:schemeClr val="tx1"/>
                </a:solidFill>
              </a:rPr>
              <a:t>New Hampshire </a:t>
            </a:r>
            <a:r>
              <a:rPr lang="en-US" sz="3600" u="sng" dirty="0">
                <a:solidFill>
                  <a:schemeClr val="tx1"/>
                </a:solidFill>
              </a:rPr>
              <a:t>progressive community </a:t>
            </a:r>
            <a:r>
              <a:rPr lang="en-US" sz="3600" u="sng" dirty="0" smtClean="0">
                <a:solidFill>
                  <a:schemeClr val="tx1"/>
                </a:solidFill>
              </a:rPr>
              <a:t>came together in 2012.</a:t>
            </a:r>
            <a:endParaRPr lang="en-US" sz="3600" u="sng" dirty="0">
              <a:solidFill>
                <a:schemeClr val="tx1"/>
              </a:solidFill>
            </a:endParaRPr>
          </a:p>
        </p:txBody>
      </p:sp>
      <p:grpSp>
        <p:nvGrpSpPr>
          <p:cNvPr id="49" name="Group 48"/>
          <p:cNvGrpSpPr/>
          <p:nvPr/>
        </p:nvGrpSpPr>
        <p:grpSpPr>
          <a:xfrm>
            <a:off x="3657600" y="1543050"/>
            <a:ext cx="1828800" cy="3280410"/>
            <a:chOff x="3703320" y="2195275"/>
            <a:chExt cx="1828800" cy="4373880"/>
          </a:xfrm>
        </p:grpSpPr>
        <p:sp>
          <p:nvSpPr>
            <p:cNvPr id="4" name="Down Arrow Callout 3"/>
            <p:cNvSpPr/>
            <p:nvPr/>
          </p:nvSpPr>
          <p:spPr>
            <a:xfrm>
              <a:off x="3703320" y="2195275"/>
              <a:ext cx="1828800" cy="1188720"/>
            </a:xfrm>
            <a:prstGeom prst="downArrowCallout">
              <a:avLst/>
            </a:prstGeom>
            <a:solidFill>
              <a:srgbClr val="00B050"/>
            </a:solidFill>
            <a:ln>
              <a:solidFill>
                <a:srgbClr val="003E7E"/>
              </a:solidFill>
              <a:prstDash val="soli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290" tIns="122290" rIns="122290" bIns="122290" numCol="1" spcCol="1270" anchor="ctr" anchorCtr="0">
              <a:noAutofit/>
            </a:bodyPr>
            <a:lstStyle/>
            <a:p>
              <a:pPr lvl="0" algn="ctr" defTabSz="889000">
                <a:lnSpc>
                  <a:spcPct val="90000"/>
                </a:lnSpc>
                <a:spcBef>
                  <a:spcPct val="0"/>
                </a:spcBef>
                <a:spcAft>
                  <a:spcPct val="35000"/>
                </a:spcAft>
              </a:pPr>
              <a:r>
                <a:rPr lang="en-US" sz="2400" kern="1200" dirty="0" smtClean="0"/>
                <a:t>Partners</a:t>
              </a:r>
              <a:endParaRPr lang="en-US" sz="2400" kern="1200" dirty="0"/>
            </a:p>
          </p:txBody>
        </p:sp>
        <p:sp>
          <p:nvSpPr>
            <p:cNvPr id="10" name="Up Arrow Callout 9"/>
            <p:cNvSpPr/>
            <p:nvPr/>
          </p:nvSpPr>
          <p:spPr>
            <a:xfrm>
              <a:off x="3703320" y="5380435"/>
              <a:ext cx="1828800" cy="1188720"/>
            </a:xfrm>
            <a:prstGeom prst="upArrowCallout">
              <a:avLst/>
            </a:prstGeom>
            <a:solidFill>
              <a:srgbClr val="00B050"/>
            </a:solidFill>
            <a:ln>
              <a:solidFill>
                <a:srgbClr val="003E7E"/>
              </a:solidFill>
              <a:prstDash val="soli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290" tIns="122290" rIns="122290" bIns="122290" numCol="1" spcCol="1270" anchor="ctr" anchorCtr="0">
              <a:noAutofit/>
            </a:bodyPr>
            <a:lstStyle/>
            <a:p>
              <a:pPr lvl="0" algn="ctr" defTabSz="889000">
                <a:lnSpc>
                  <a:spcPct val="90000"/>
                </a:lnSpc>
                <a:spcBef>
                  <a:spcPct val="0"/>
                </a:spcBef>
                <a:spcAft>
                  <a:spcPct val="35000"/>
                </a:spcAft>
              </a:pPr>
              <a:r>
                <a:rPr lang="en-US" sz="2400" kern="1200" dirty="0" smtClean="0"/>
                <a:t>Volunteers</a:t>
              </a:r>
              <a:endParaRPr lang="en-US" sz="2400" kern="1200" dirty="0"/>
            </a:p>
          </p:txBody>
        </p:sp>
      </p:grpSp>
      <p:grpSp>
        <p:nvGrpSpPr>
          <p:cNvPr id="53" name="Group 52"/>
          <p:cNvGrpSpPr/>
          <p:nvPr/>
        </p:nvGrpSpPr>
        <p:grpSpPr>
          <a:xfrm>
            <a:off x="318133" y="2737485"/>
            <a:ext cx="8507734" cy="891540"/>
            <a:chOff x="592453" y="3652250"/>
            <a:chExt cx="8507734" cy="1188720"/>
          </a:xfrm>
        </p:grpSpPr>
        <p:sp>
          <p:nvSpPr>
            <p:cNvPr id="32" name="Rectangle 31"/>
            <p:cNvSpPr/>
            <p:nvPr/>
          </p:nvSpPr>
          <p:spPr>
            <a:xfrm>
              <a:off x="3474720" y="3652250"/>
              <a:ext cx="2743200" cy="1188720"/>
            </a:xfrm>
            <a:prstGeom prst="rect">
              <a:avLst/>
            </a:prstGeom>
            <a:solidFill>
              <a:srgbClr val="0082C8"/>
            </a:solidFill>
            <a:ln>
              <a:solidFill>
                <a:srgbClr val="003E7E"/>
              </a:solidFill>
              <a:prstDash val="dash"/>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290" tIns="122290" rIns="122290" bIns="122290" numCol="1" spcCol="1270" anchor="ctr" anchorCtr="0">
              <a:noAutofit/>
            </a:bodyPr>
            <a:lstStyle/>
            <a:p>
              <a:pPr lvl="0" algn="ctr" defTabSz="889000">
                <a:spcBef>
                  <a:spcPct val="0"/>
                </a:spcBef>
              </a:pPr>
              <a:r>
                <a:rPr lang="en-US" sz="2400" kern="1200" dirty="0" smtClean="0"/>
                <a:t>Project: </a:t>
              </a:r>
            </a:p>
            <a:p>
              <a:pPr lvl="0" algn="ctr" defTabSz="889000">
                <a:spcBef>
                  <a:spcPct val="0"/>
                </a:spcBef>
              </a:pPr>
              <a:r>
                <a:rPr lang="en-US" sz="2400" kern="1200" dirty="0" smtClean="0"/>
                <a:t>Restore Balance &amp; Common Sense</a:t>
              </a:r>
              <a:endParaRPr lang="en-US" sz="2400" kern="1200" dirty="0"/>
            </a:p>
          </p:txBody>
        </p:sp>
        <p:grpSp>
          <p:nvGrpSpPr>
            <p:cNvPr id="50" name="Group 49"/>
            <p:cNvGrpSpPr/>
            <p:nvPr/>
          </p:nvGrpSpPr>
          <p:grpSpPr>
            <a:xfrm>
              <a:off x="592453" y="3789410"/>
              <a:ext cx="8507734" cy="914400"/>
              <a:chOff x="592453" y="3622485"/>
              <a:chExt cx="8507734" cy="914400"/>
            </a:xfrm>
          </p:grpSpPr>
          <p:sp>
            <p:nvSpPr>
              <p:cNvPr id="12" name="Right Arrow Callout 11"/>
              <p:cNvSpPr/>
              <p:nvPr/>
            </p:nvSpPr>
            <p:spPr>
              <a:xfrm>
                <a:off x="592453" y="3622485"/>
                <a:ext cx="2286000" cy="914400"/>
              </a:xfrm>
              <a:prstGeom prst="rightArrowCallout">
                <a:avLst/>
              </a:prstGeom>
              <a:solidFill>
                <a:srgbClr val="00B050"/>
              </a:solidFill>
              <a:ln>
                <a:solidFill>
                  <a:srgbClr val="003E7E"/>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290" tIns="122290" rIns="122290" bIns="122290" numCol="1" spcCol="1270" anchor="ctr" anchorCtr="0">
                <a:noAutofit/>
              </a:bodyPr>
              <a:lstStyle/>
              <a:p>
                <a:pPr lvl="0" algn="ctr" defTabSz="889000">
                  <a:lnSpc>
                    <a:spcPct val="90000"/>
                  </a:lnSpc>
                  <a:spcBef>
                    <a:spcPct val="0"/>
                  </a:spcBef>
                  <a:spcAft>
                    <a:spcPct val="35000"/>
                  </a:spcAft>
                </a:pPr>
                <a:r>
                  <a:rPr lang="en-US" sz="2400" kern="1200" dirty="0" smtClean="0"/>
                  <a:t>Donors</a:t>
                </a:r>
                <a:endParaRPr lang="en-US" sz="2400" kern="1200" dirty="0"/>
              </a:p>
            </p:txBody>
          </p:sp>
          <p:sp>
            <p:nvSpPr>
              <p:cNvPr id="8" name="Left Arrow Callout 7"/>
              <p:cNvSpPr/>
              <p:nvPr/>
            </p:nvSpPr>
            <p:spPr>
              <a:xfrm>
                <a:off x="6814187" y="3622485"/>
                <a:ext cx="2286000" cy="914400"/>
              </a:xfrm>
              <a:prstGeom prst="leftArrowCallout">
                <a:avLst/>
              </a:prstGeom>
              <a:solidFill>
                <a:srgbClr val="00B050"/>
              </a:solidFill>
              <a:ln>
                <a:solidFill>
                  <a:srgbClr val="003E7E"/>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2290" tIns="122290" rIns="122290" bIns="122290" numCol="1" spcCol="1270" anchor="ctr" anchorCtr="0">
                <a:noAutofit/>
              </a:bodyPr>
              <a:lstStyle/>
              <a:p>
                <a:pPr lvl="0" algn="ctr" defTabSz="889000">
                  <a:lnSpc>
                    <a:spcPct val="90000"/>
                  </a:lnSpc>
                  <a:spcBef>
                    <a:spcPct val="0"/>
                  </a:spcBef>
                  <a:spcAft>
                    <a:spcPct val="35000"/>
                  </a:spcAft>
                </a:pPr>
                <a:r>
                  <a:rPr lang="en-US" sz="2400" kern="1200" dirty="0" smtClean="0"/>
                  <a:t>Staff</a:t>
                </a:r>
                <a:endParaRPr lang="en-US" sz="2400" kern="1200" dirty="0"/>
              </a:p>
            </p:txBody>
          </p:sp>
        </p:grpSp>
      </p:grpSp>
    </p:spTree>
    <p:extLst>
      <p:ext uri="{BB962C8B-B14F-4D97-AF65-F5344CB8AC3E}">
        <p14:creationId xmlns:p14="http://schemas.microsoft.com/office/powerpoint/2010/main" val="346671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sz="2400" u="sng" dirty="0">
                <a:solidFill>
                  <a:schemeClr val="tx1"/>
                </a:solidFill>
              </a:rPr>
              <a:t>We set benchmarks over a two year period to execute our </a:t>
            </a:r>
            <a:r>
              <a:rPr lang="en-US" sz="2400" u="sng" dirty="0" smtClean="0">
                <a:solidFill>
                  <a:schemeClr val="tx1"/>
                </a:solidFill>
              </a:rPr>
              <a:t>plan.</a:t>
            </a:r>
            <a:endParaRPr lang="en-US" sz="2400" u="sng" dirty="0">
              <a:solidFill>
                <a:schemeClr val="tx1"/>
              </a:solidFill>
            </a:endParaRPr>
          </a:p>
        </p:txBody>
      </p:sp>
      <p:sp>
        <p:nvSpPr>
          <p:cNvPr id="6147" name="Rectangle 3"/>
          <p:cNvSpPr>
            <a:spLocks noGrp="1" noChangeArrowheads="1"/>
          </p:cNvSpPr>
          <p:nvPr>
            <p:ph type="body" idx="1"/>
          </p:nvPr>
        </p:nvSpPr>
        <p:spPr/>
        <p:txBody>
          <a:bodyPr/>
          <a:lstStyle/>
          <a:p>
            <a:pPr>
              <a:buClr>
                <a:srgbClr val="FFFFFF"/>
              </a:buClr>
            </a:pPr>
            <a:endParaRPr lang="en-US" dirty="0" smtClean="0">
              <a:solidFill>
                <a:schemeClr val="bg1"/>
              </a:solidFill>
            </a:endParaRPr>
          </a:p>
          <a:p>
            <a:pPr>
              <a:buClr>
                <a:srgbClr val="FFFFFF"/>
              </a:buClr>
            </a:pPr>
            <a:endParaRPr lang="en-US" dirty="0">
              <a:solidFill>
                <a:schemeClr val="bg1"/>
              </a:solidFill>
            </a:endParaRPr>
          </a:p>
        </p:txBody>
      </p:sp>
      <p:sp>
        <p:nvSpPr>
          <p:cNvPr id="11" name="Rectangle 10"/>
          <p:cNvSpPr/>
          <p:nvPr/>
        </p:nvSpPr>
        <p:spPr bwMode="auto">
          <a:xfrm>
            <a:off x="466436" y="2457451"/>
            <a:ext cx="7714673" cy="153382"/>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3" name="Rectangle 12"/>
          <p:cNvSpPr/>
          <p:nvPr/>
        </p:nvSpPr>
        <p:spPr bwMode="auto">
          <a:xfrm>
            <a:off x="469899" y="2171700"/>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4" name="TextBox 13"/>
          <p:cNvSpPr txBox="1"/>
          <p:nvPr/>
        </p:nvSpPr>
        <p:spPr>
          <a:xfrm>
            <a:off x="152400" y="1834226"/>
            <a:ext cx="990600" cy="461665"/>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Dec. 2010 Table Plan</a:t>
            </a:r>
            <a:endParaRPr lang="en-US" sz="1200" b="1" dirty="0">
              <a:solidFill>
                <a:schemeClr val="bg1"/>
              </a:solidFill>
            </a:endParaRPr>
          </a:p>
        </p:txBody>
      </p:sp>
      <p:sp>
        <p:nvSpPr>
          <p:cNvPr id="17" name="Rectangle 16"/>
          <p:cNvSpPr/>
          <p:nvPr/>
        </p:nvSpPr>
        <p:spPr bwMode="auto">
          <a:xfrm>
            <a:off x="1524000" y="2610083"/>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5" name="TextBox 14"/>
          <p:cNvSpPr txBox="1"/>
          <p:nvPr/>
        </p:nvSpPr>
        <p:spPr>
          <a:xfrm>
            <a:off x="800100" y="2912170"/>
            <a:ext cx="1600200" cy="830997"/>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Jan.-Aug. 2011</a:t>
            </a:r>
          </a:p>
          <a:p>
            <a:r>
              <a:rPr lang="en-US" sz="1200" b="1" dirty="0" smtClean="0">
                <a:solidFill>
                  <a:schemeClr val="bg1"/>
                </a:solidFill>
              </a:rPr>
              <a:t>Redistricting, assessing, prioritizing, polling &amp; researching</a:t>
            </a:r>
            <a:endParaRPr lang="en-US" sz="1200" b="1" dirty="0">
              <a:solidFill>
                <a:schemeClr val="bg1"/>
              </a:solidFill>
            </a:endParaRPr>
          </a:p>
        </p:txBody>
      </p:sp>
      <p:sp>
        <p:nvSpPr>
          <p:cNvPr id="19" name="Rectangle 18"/>
          <p:cNvSpPr/>
          <p:nvPr/>
        </p:nvSpPr>
        <p:spPr bwMode="auto">
          <a:xfrm>
            <a:off x="2895600" y="2195609"/>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6" name="TextBox 15"/>
          <p:cNvSpPr txBox="1"/>
          <p:nvPr/>
        </p:nvSpPr>
        <p:spPr>
          <a:xfrm>
            <a:off x="2164484" y="1710862"/>
            <a:ext cx="1538432" cy="646331"/>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Sept.- Dec. 2011</a:t>
            </a:r>
          </a:p>
          <a:p>
            <a:r>
              <a:rPr lang="en-US" sz="1200" b="1" dirty="0" smtClean="0">
                <a:solidFill>
                  <a:schemeClr val="bg1"/>
                </a:solidFill>
              </a:rPr>
              <a:t>Evaluate plan &amp; focus on training</a:t>
            </a:r>
            <a:endParaRPr lang="en-US" sz="1200" b="1" dirty="0">
              <a:solidFill>
                <a:schemeClr val="bg1"/>
              </a:solidFill>
            </a:endParaRPr>
          </a:p>
        </p:txBody>
      </p:sp>
      <p:sp>
        <p:nvSpPr>
          <p:cNvPr id="21" name="Rectangle 20"/>
          <p:cNvSpPr/>
          <p:nvPr/>
        </p:nvSpPr>
        <p:spPr bwMode="auto">
          <a:xfrm>
            <a:off x="3962400" y="2605637"/>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8" name="TextBox 17"/>
          <p:cNvSpPr txBox="1"/>
          <p:nvPr/>
        </p:nvSpPr>
        <p:spPr>
          <a:xfrm>
            <a:off x="3276600" y="2908706"/>
            <a:ext cx="1524000" cy="1015663"/>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Dec. 2011</a:t>
            </a:r>
          </a:p>
          <a:p>
            <a:r>
              <a:rPr lang="en-US" sz="1200" b="1" dirty="0" smtClean="0">
                <a:solidFill>
                  <a:schemeClr val="bg1"/>
                </a:solidFill>
              </a:rPr>
              <a:t>Connect with donors, formalize project structure, expand capacity</a:t>
            </a:r>
            <a:endParaRPr lang="en-US" sz="1200" b="1" dirty="0">
              <a:solidFill>
                <a:schemeClr val="bg1"/>
              </a:solidFill>
            </a:endParaRPr>
          </a:p>
        </p:txBody>
      </p:sp>
      <p:sp>
        <p:nvSpPr>
          <p:cNvPr id="23" name="Rectangle 22"/>
          <p:cNvSpPr/>
          <p:nvPr/>
        </p:nvSpPr>
        <p:spPr bwMode="auto">
          <a:xfrm>
            <a:off x="5484091" y="2195609"/>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20" name="TextBox 19"/>
          <p:cNvSpPr txBox="1"/>
          <p:nvPr/>
        </p:nvSpPr>
        <p:spPr>
          <a:xfrm>
            <a:off x="4876800" y="1295363"/>
            <a:ext cx="1676400" cy="1015663"/>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Feb. 2012</a:t>
            </a:r>
          </a:p>
          <a:p>
            <a:r>
              <a:rPr lang="en-US" sz="1200" b="1" dirty="0" smtClean="0">
                <a:solidFill>
                  <a:schemeClr val="bg1"/>
                </a:solidFill>
              </a:rPr>
              <a:t>Hire staff, build volunteer operation, high level political operatives join project</a:t>
            </a:r>
            <a:endParaRPr lang="en-US" sz="1200" b="1" dirty="0">
              <a:solidFill>
                <a:schemeClr val="bg1"/>
              </a:solidFill>
            </a:endParaRPr>
          </a:p>
        </p:txBody>
      </p:sp>
      <p:sp>
        <p:nvSpPr>
          <p:cNvPr id="25" name="Rectangle 24"/>
          <p:cNvSpPr/>
          <p:nvPr/>
        </p:nvSpPr>
        <p:spPr bwMode="auto">
          <a:xfrm>
            <a:off x="7010400" y="2605637"/>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22" name="TextBox 21"/>
          <p:cNvSpPr txBox="1"/>
          <p:nvPr/>
        </p:nvSpPr>
        <p:spPr>
          <a:xfrm>
            <a:off x="6172200" y="2903511"/>
            <a:ext cx="1524000" cy="646331"/>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Feb.- June 2012</a:t>
            </a:r>
          </a:p>
          <a:p>
            <a:r>
              <a:rPr lang="en-US" sz="1200" b="1" dirty="0" smtClean="0">
                <a:solidFill>
                  <a:schemeClr val="bg1"/>
                </a:solidFill>
              </a:rPr>
              <a:t>Vigorous training and recruiting</a:t>
            </a:r>
            <a:endParaRPr lang="en-US" sz="1200" b="1" dirty="0">
              <a:solidFill>
                <a:schemeClr val="bg1"/>
              </a:solidFill>
            </a:endParaRPr>
          </a:p>
        </p:txBody>
      </p:sp>
      <p:sp>
        <p:nvSpPr>
          <p:cNvPr id="27" name="Rectangle 26"/>
          <p:cNvSpPr/>
          <p:nvPr/>
        </p:nvSpPr>
        <p:spPr bwMode="auto">
          <a:xfrm>
            <a:off x="8101445" y="2195609"/>
            <a:ext cx="76200" cy="297873"/>
          </a:xfrm>
          <a:prstGeom prst="rect">
            <a:avLst/>
          </a:prstGeom>
          <a:solidFill>
            <a:schemeClr val="accent1">
              <a:lumMod val="40000"/>
              <a:lumOff val="60000"/>
            </a:schemeClr>
          </a:solidFill>
          <a:ln w="9525" cap="flat" cmpd="sng" algn="ctr">
            <a:solidFill>
              <a:schemeClr val="accent1">
                <a:lumMod val="40000"/>
                <a:lumOff val="6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24" name="TextBox 23"/>
          <p:cNvSpPr txBox="1"/>
          <p:nvPr/>
        </p:nvSpPr>
        <p:spPr>
          <a:xfrm>
            <a:off x="7467600" y="1702654"/>
            <a:ext cx="1371600" cy="646331"/>
          </a:xfrm>
          <a:prstGeom prst="rect">
            <a:avLst/>
          </a:prstGeom>
          <a:solidFill>
            <a:schemeClr val="accent6">
              <a:lumMod val="95000"/>
              <a:lumOff val="5000"/>
            </a:schemeClr>
          </a:solidFill>
          <a:ln>
            <a:solidFill>
              <a:schemeClr val="accent1">
                <a:lumMod val="40000"/>
                <a:lumOff val="60000"/>
              </a:schemeClr>
            </a:solidFill>
          </a:ln>
        </p:spPr>
        <p:txBody>
          <a:bodyPr wrap="square" rtlCol="0">
            <a:spAutoFit/>
          </a:bodyPr>
          <a:lstStyle/>
          <a:p>
            <a:r>
              <a:rPr lang="en-US" sz="1200" b="1" dirty="0" smtClean="0">
                <a:solidFill>
                  <a:schemeClr val="bg1"/>
                </a:solidFill>
              </a:rPr>
              <a:t>June-Nov. 2012</a:t>
            </a:r>
          </a:p>
          <a:p>
            <a:r>
              <a:rPr lang="en-US" sz="1200" b="1" dirty="0" smtClean="0">
                <a:solidFill>
                  <a:schemeClr val="bg1"/>
                </a:solidFill>
              </a:rPr>
              <a:t>Split 2 projects,</a:t>
            </a:r>
          </a:p>
          <a:p>
            <a:r>
              <a:rPr lang="en-US" sz="1200" b="1" dirty="0" smtClean="0">
                <a:solidFill>
                  <a:schemeClr val="bg1"/>
                </a:solidFill>
              </a:rPr>
              <a:t>IE &amp; PAC</a:t>
            </a:r>
          </a:p>
        </p:txBody>
      </p:sp>
    </p:spTree>
    <p:extLst>
      <p:ext uri="{BB962C8B-B14F-4D97-AF65-F5344CB8AC3E}">
        <p14:creationId xmlns:p14="http://schemas.microsoft.com/office/powerpoint/2010/main" val="1809154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sz="2000" u="sng" dirty="0">
                <a:solidFill>
                  <a:schemeClr val="tx1"/>
                </a:solidFill>
              </a:rPr>
              <a:t>Our efforts paid off on Election Day </a:t>
            </a:r>
            <a:r>
              <a:rPr lang="en-US" sz="2000" u="sng" dirty="0" smtClean="0">
                <a:solidFill>
                  <a:schemeClr val="tx1"/>
                </a:solidFill>
              </a:rPr>
              <a:t>2012. </a:t>
            </a:r>
            <a:endParaRPr lang="en-US" sz="2000" u="sng" dirty="0">
              <a:solidFill>
                <a:schemeClr val="tx1"/>
              </a:solidFill>
            </a:endParaRPr>
          </a:p>
        </p:txBody>
      </p:sp>
      <p:sp>
        <p:nvSpPr>
          <p:cNvPr id="6147" name="Rectangle 3"/>
          <p:cNvSpPr>
            <a:spLocks noGrp="1" noChangeArrowheads="1"/>
          </p:cNvSpPr>
          <p:nvPr>
            <p:ph type="body" idx="1"/>
          </p:nvPr>
        </p:nvSpPr>
        <p:spPr>
          <a:xfrm>
            <a:off x="5334001" y="3112551"/>
            <a:ext cx="3286125" cy="382303"/>
          </a:xfrm>
        </p:spPr>
        <p:txBody>
          <a:bodyPr>
            <a:normAutofit fontScale="70000" lnSpcReduction="20000"/>
          </a:bodyPr>
          <a:lstStyle/>
          <a:p>
            <a:pPr marL="0" indent="0">
              <a:buClr>
                <a:schemeClr val="tx1"/>
              </a:buClr>
              <a:buNone/>
            </a:pPr>
            <a:r>
              <a:rPr lang="en-US" dirty="0" smtClean="0">
                <a:solidFill>
                  <a:schemeClr val="accent6"/>
                </a:solidFill>
              </a:rPr>
              <a:t>Maggie Hassan (D)</a:t>
            </a:r>
            <a:endParaRPr lang="en-US" dirty="0">
              <a:solidFill>
                <a:schemeClr val="accent6"/>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2551880"/>
            <a:ext cx="3017520" cy="1503647"/>
          </a:xfrm>
          <a:prstGeom prst="rect">
            <a:avLst/>
          </a:prstGeom>
        </p:spPr>
      </p:pic>
      <p:sp>
        <p:nvSpPr>
          <p:cNvPr id="7" name="Rectangle 2"/>
          <p:cNvSpPr txBox="1">
            <a:spLocks noChangeArrowheads="1"/>
          </p:cNvSpPr>
          <p:nvPr/>
        </p:nvSpPr>
        <p:spPr bwMode="auto">
          <a:xfrm>
            <a:off x="228600" y="1499644"/>
            <a:ext cx="1463040" cy="27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r>
              <a:rPr lang="en-US" sz="2000" i="1" kern="0" dirty="0">
                <a:solidFill>
                  <a:schemeClr val="bg1">
                    <a:lumMod val="50000"/>
                  </a:schemeClr>
                </a:solidFill>
                <a:latin typeface="+mn-lt"/>
                <a:cs typeface="Times New Roman"/>
              </a:rPr>
              <a:t>NH House</a:t>
            </a:r>
          </a:p>
        </p:txBody>
      </p:sp>
      <p:graphicFrame>
        <p:nvGraphicFramePr>
          <p:cNvPr id="8" name="Chart 7"/>
          <p:cNvGraphicFramePr/>
          <p:nvPr>
            <p:extLst>
              <p:ext uri="{D42A27DB-BD31-4B8C-83A1-F6EECF244321}">
                <p14:modId xmlns:p14="http://schemas.microsoft.com/office/powerpoint/2010/main" val="2431771848"/>
              </p:ext>
            </p:extLst>
          </p:nvPr>
        </p:nvGraphicFramePr>
        <p:xfrm>
          <a:off x="1943100" y="985601"/>
          <a:ext cx="2286000" cy="17145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2"/>
          <p:cNvSpPr txBox="1">
            <a:spLocks noChangeArrowheads="1"/>
          </p:cNvSpPr>
          <p:nvPr/>
        </p:nvSpPr>
        <p:spPr bwMode="auto">
          <a:xfrm>
            <a:off x="1752600" y="776012"/>
            <a:ext cx="26670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pPr algn="ctr"/>
            <a:r>
              <a:rPr lang="en-US" sz="2000" i="1" kern="0" dirty="0" smtClean="0">
                <a:solidFill>
                  <a:schemeClr val="bg1">
                    <a:lumMod val="50000"/>
                  </a:schemeClr>
                </a:solidFill>
                <a:latin typeface="+mn-lt"/>
                <a:cs typeface="Times New Roman"/>
              </a:rPr>
              <a:t>Before 2012 Election</a:t>
            </a:r>
            <a:endParaRPr lang="en-US" sz="2000" i="1" kern="0" dirty="0">
              <a:solidFill>
                <a:schemeClr val="bg1">
                  <a:lumMod val="50000"/>
                </a:schemeClr>
              </a:solidFill>
              <a:latin typeface="+mn-lt"/>
            </a:endParaRPr>
          </a:p>
        </p:txBody>
      </p:sp>
      <p:graphicFrame>
        <p:nvGraphicFramePr>
          <p:cNvPr id="10" name="Chart 9"/>
          <p:cNvGraphicFramePr/>
          <p:nvPr>
            <p:extLst>
              <p:ext uri="{D42A27DB-BD31-4B8C-83A1-F6EECF244321}">
                <p14:modId xmlns:p14="http://schemas.microsoft.com/office/powerpoint/2010/main" val="331158056"/>
              </p:ext>
            </p:extLst>
          </p:nvPr>
        </p:nvGraphicFramePr>
        <p:xfrm>
          <a:off x="5951220" y="1063229"/>
          <a:ext cx="2286000" cy="17145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2"/>
          <p:cNvSpPr txBox="1">
            <a:spLocks noChangeArrowheads="1"/>
          </p:cNvSpPr>
          <p:nvPr/>
        </p:nvSpPr>
        <p:spPr bwMode="auto">
          <a:xfrm>
            <a:off x="5760720" y="776012"/>
            <a:ext cx="266700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pPr algn="ctr"/>
            <a:r>
              <a:rPr lang="en-US" sz="2000" b="1" i="1" kern="0" dirty="0" smtClean="0">
                <a:solidFill>
                  <a:schemeClr val="accent6">
                    <a:lumMod val="85000"/>
                    <a:lumOff val="15000"/>
                  </a:schemeClr>
                </a:solidFill>
                <a:effectLst/>
                <a:latin typeface="+mn-lt"/>
                <a:cs typeface="Times New Roman"/>
              </a:rPr>
              <a:t>After 2012 Election</a:t>
            </a:r>
            <a:endParaRPr lang="en-US" sz="2000" b="1" i="1" kern="0" dirty="0">
              <a:solidFill>
                <a:schemeClr val="accent6">
                  <a:lumMod val="85000"/>
                  <a:lumOff val="15000"/>
                </a:schemeClr>
              </a:solidFill>
              <a:effectLst/>
              <a:latin typeface="+mn-lt"/>
            </a:endParaRPr>
          </a:p>
        </p:txBody>
      </p:sp>
      <p:sp>
        <p:nvSpPr>
          <p:cNvPr id="12" name="Right Arrow 11"/>
          <p:cNvSpPr/>
          <p:nvPr/>
        </p:nvSpPr>
        <p:spPr bwMode="auto">
          <a:xfrm>
            <a:off x="4419600" y="1431064"/>
            <a:ext cx="1280160" cy="411480"/>
          </a:xfrm>
          <a:prstGeom prst="rightArrow">
            <a:avLst/>
          </a:prstGeom>
          <a:solidFill>
            <a:srgbClr val="FFFF00"/>
          </a:solidFill>
          <a:ln w="28575" cap="flat" cmpd="sng" algn="ctr">
            <a:solidFill>
              <a:schemeClr val="accent6"/>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73" charset="-128"/>
            </a:endParaRPr>
          </a:p>
        </p:txBody>
      </p:sp>
      <p:sp>
        <p:nvSpPr>
          <p:cNvPr id="14" name="Rectangle 2"/>
          <p:cNvSpPr txBox="1">
            <a:spLocks noChangeArrowheads="1"/>
          </p:cNvSpPr>
          <p:nvPr/>
        </p:nvSpPr>
        <p:spPr bwMode="auto">
          <a:xfrm>
            <a:off x="115748" y="2707293"/>
            <a:ext cx="2072640" cy="274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rgbClr val="CD0921"/>
                </a:solidFill>
                <a:latin typeface="+mj-lt"/>
                <a:ea typeface="+mj-ea"/>
                <a:cs typeface="+mj-cs"/>
              </a:defRPr>
            </a:lvl1pPr>
            <a:lvl2pPr algn="l" rtl="0" eaLnBrk="1" fontAlgn="base" hangingPunct="1">
              <a:spcBef>
                <a:spcPct val="0"/>
              </a:spcBef>
              <a:spcAft>
                <a:spcPct val="0"/>
              </a:spcAft>
              <a:defRPr sz="3200">
                <a:solidFill>
                  <a:srgbClr val="CD0921"/>
                </a:solidFill>
                <a:latin typeface="Arial" charset="0"/>
                <a:ea typeface="ＭＳ Ｐゴシック" pitchFamily="73" charset="-128"/>
              </a:defRPr>
            </a:lvl2pPr>
            <a:lvl3pPr algn="l" rtl="0" eaLnBrk="1" fontAlgn="base" hangingPunct="1">
              <a:spcBef>
                <a:spcPct val="0"/>
              </a:spcBef>
              <a:spcAft>
                <a:spcPct val="0"/>
              </a:spcAft>
              <a:defRPr sz="3200">
                <a:solidFill>
                  <a:srgbClr val="CD0921"/>
                </a:solidFill>
                <a:latin typeface="Arial" charset="0"/>
                <a:ea typeface="ＭＳ Ｐゴシック" pitchFamily="73" charset="-128"/>
              </a:defRPr>
            </a:lvl3pPr>
            <a:lvl4pPr algn="l" rtl="0" eaLnBrk="1" fontAlgn="base" hangingPunct="1">
              <a:spcBef>
                <a:spcPct val="0"/>
              </a:spcBef>
              <a:spcAft>
                <a:spcPct val="0"/>
              </a:spcAft>
              <a:defRPr sz="3200">
                <a:solidFill>
                  <a:srgbClr val="CD0921"/>
                </a:solidFill>
                <a:latin typeface="Arial" charset="0"/>
                <a:ea typeface="ＭＳ Ｐゴシック" pitchFamily="73" charset="-128"/>
              </a:defRPr>
            </a:lvl4pPr>
            <a:lvl5pPr algn="l" rtl="0" eaLnBrk="1" fontAlgn="base" hangingPunct="1">
              <a:spcBef>
                <a:spcPct val="0"/>
              </a:spcBef>
              <a:spcAft>
                <a:spcPct val="0"/>
              </a:spcAft>
              <a:defRPr sz="3200">
                <a:solidFill>
                  <a:srgbClr val="CD0921"/>
                </a:solidFill>
                <a:latin typeface="Arial" charset="0"/>
                <a:ea typeface="ＭＳ Ｐゴシック" pitchFamily="73" charset="-128"/>
              </a:defRPr>
            </a:lvl5pPr>
            <a:lvl6pPr marL="457200" algn="l" rtl="0" eaLnBrk="1" fontAlgn="base" hangingPunct="1">
              <a:spcBef>
                <a:spcPct val="0"/>
              </a:spcBef>
              <a:spcAft>
                <a:spcPct val="0"/>
              </a:spcAft>
              <a:defRPr sz="3200">
                <a:solidFill>
                  <a:srgbClr val="CD0921"/>
                </a:solidFill>
                <a:latin typeface="Arial" charset="0"/>
                <a:ea typeface="ＭＳ Ｐゴシック" pitchFamily="73" charset="-128"/>
              </a:defRPr>
            </a:lvl6pPr>
            <a:lvl7pPr marL="914400" algn="l" rtl="0" eaLnBrk="1" fontAlgn="base" hangingPunct="1">
              <a:spcBef>
                <a:spcPct val="0"/>
              </a:spcBef>
              <a:spcAft>
                <a:spcPct val="0"/>
              </a:spcAft>
              <a:defRPr sz="3200">
                <a:solidFill>
                  <a:srgbClr val="CD0921"/>
                </a:solidFill>
                <a:latin typeface="Arial" charset="0"/>
                <a:ea typeface="ＭＳ Ｐゴシック" pitchFamily="73" charset="-128"/>
              </a:defRPr>
            </a:lvl7pPr>
            <a:lvl8pPr marL="1371600" algn="l" rtl="0" eaLnBrk="1" fontAlgn="base" hangingPunct="1">
              <a:spcBef>
                <a:spcPct val="0"/>
              </a:spcBef>
              <a:spcAft>
                <a:spcPct val="0"/>
              </a:spcAft>
              <a:defRPr sz="3200">
                <a:solidFill>
                  <a:srgbClr val="CD0921"/>
                </a:solidFill>
                <a:latin typeface="Arial" charset="0"/>
                <a:ea typeface="ＭＳ Ｐゴシック" pitchFamily="73" charset="-128"/>
              </a:defRPr>
            </a:lvl8pPr>
            <a:lvl9pPr marL="1828800" algn="l" rtl="0" eaLnBrk="1" fontAlgn="base" hangingPunct="1">
              <a:spcBef>
                <a:spcPct val="0"/>
              </a:spcBef>
              <a:spcAft>
                <a:spcPct val="0"/>
              </a:spcAft>
              <a:defRPr sz="3200">
                <a:solidFill>
                  <a:srgbClr val="CD0921"/>
                </a:solidFill>
                <a:latin typeface="Arial" charset="0"/>
                <a:ea typeface="ＭＳ Ｐゴシック" pitchFamily="73" charset="-128"/>
              </a:defRPr>
            </a:lvl9pPr>
          </a:lstStyle>
          <a:p>
            <a:r>
              <a:rPr lang="en-US" sz="2000" i="1" kern="0" dirty="0">
                <a:solidFill>
                  <a:schemeClr val="bg1">
                    <a:lumMod val="50000"/>
                  </a:schemeClr>
                </a:solidFill>
                <a:latin typeface="+mn-lt"/>
                <a:cs typeface="Times New Roman"/>
              </a:rPr>
              <a:t>NH </a:t>
            </a:r>
            <a:r>
              <a:rPr lang="en-US" sz="2000" i="1" kern="0" dirty="0" smtClean="0">
                <a:solidFill>
                  <a:schemeClr val="bg1">
                    <a:lumMod val="50000"/>
                  </a:schemeClr>
                </a:solidFill>
                <a:latin typeface="+mn-lt"/>
                <a:cs typeface="Times New Roman"/>
              </a:rPr>
              <a:t>Governor</a:t>
            </a:r>
            <a:endParaRPr lang="en-US" sz="2000" i="1" kern="0" dirty="0">
              <a:solidFill>
                <a:schemeClr val="bg1">
                  <a:lumMod val="50000"/>
                </a:schemeClr>
              </a:solidFill>
              <a:latin typeface="+mn-lt"/>
              <a:cs typeface="Times New Roman"/>
            </a:endParaRPr>
          </a:p>
        </p:txBody>
      </p:sp>
    </p:spTree>
    <p:extLst>
      <p:ext uri="{BB962C8B-B14F-4D97-AF65-F5344CB8AC3E}">
        <p14:creationId xmlns:p14="http://schemas.microsoft.com/office/powerpoint/2010/main" val="321327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261127"/>
            <a:ext cx="8458200" cy="665559"/>
          </a:xfrm>
        </p:spPr>
        <p:txBody>
          <a:bodyPr rtlCol="0">
            <a:normAutofit fontScale="90000"/>
          </a:bodyPr>
          <a:lstStyle/>
          <a:p>
            <a:pPr eaLnBrk="1" fontAlgn="auto" hangingPunct="1">
              <a:spcAft>
                <a:spcPts val="0"/>
              </a:spcAft>
              <a:defRPr/>
            </a:pPr>
            <a:r>
              <a:rPr lang="en-US" b="1" u="sng" dirty="0" smtClean="0"/>
              <a:t>New Hampshire Unity Table &amp; Roles</a:t>
            </a:r>
            <a:endParaRPr lang="en-US" b="1" u="sng" dirty="0"/>
          </a:p>
        </p:txBody>
      </p:sp>
      <p:sp>
        <p:nvSpPr>
          <p:cNvPr id="3" name="Content Placeholder 2"/>
          <p:cNvSpPr>
            <a:spLocks noGrp="1"/>
          </p:cNvSpPr>
          <p:nvPr>
            <p:ph idx="1"/>
          </p:nvPr>
        </p:nvSpPr>
        <p:spPr>
          <a:xfrm>
            <a:off x="484279" y="880637"/>
            <a:ext cx="8229600" cy="3623072"/>
          </a:xfrm>
        </p:spPr>
        <p:txBody>
          <a:bodyPr rtlCol="0">
            <a:normAutofit/>
          </a:bodyPr>
          <a:lstStyle/>
          <a:p>
            <a:pPr eaLnBrk="1" fontAlgn="auto" hangingPunct="1">
              <a:spcAft>
                <a:spcPts val="0"/>
              </a:spcAft>
              <a:buFont typeface="Arial"/>
              <a:buNone/>
              <a:defRPr/>
            </a:pPr>
            <a:r>
              <a:rPr lang="en-US" sz="2800" b="1" i="1" dirty="0" smtClean="0"/>
              <a:t>Four Unique Teams</a:t>
            </a:r>
          </a:p>
          <a:p>
            <a:pPr eaLnBrk="1" fontAlgn="auto" hangingPunct="1">
              <a:spcAft>
                <a:spcPts val="0"/>
              </a:spcAft>
              <a:buFont typeface="Arial" pitchFamily="34" charset="0"/>
              <a:buChar char="•"/>
              <a:defRPr/>
            </a:pPr>
            <a:r>
              <a:rPr lang="en-US" sz="2400" dirty="0" smtClean="0"/>
              <a:t>Unity Table Leaders &amp; Senior Staff</a:t>
            </a:r>
          </a:p>
          <a:p>
            <a:pPr eaLnBrk="1" fontAlgn="auto" hangingPunct="1">
              <a:spcAft>
                <a:spcPts val="0"/>
              </a:spcAft>
              <a:buFont typeface="Arial" pitchFamily="34" charset="0"/>
              <a:buChar char="•"/>
              <a:defRPr/>
            </a:pPr>
            <a:r>
              <a:rPr lang="en-US" sz="2400" dirty="0" smtClean="0"/>
              <a:t>State House Lobby Team</a:t>
            </a:r>
          </a:p>
          <a:p>
            <a:pPr eaLnBrk="1" fontAlgn="auto" hangingPunct="1">
              <a:spcAft>
                <a:spcPts val="0"/>
              </a:spcAft>
              <a:buFont typeface="Arial" pitchFamily="34" charset="0"/>
              <a:buChar char="•"/>
              <a:defRPr/>
            </a:pPr>
            <a:r>
              <a:rPr lang="en-US" sz="2400" dirty="0" smtClean="0"/>
              <a:t>Communications </a:t>
            </a:r>
          </a:p>
          <a:p>
            <a:pPr eaLnBrk="1" fontAlgn="auto" hangingPunct="1">
              <a:spcAft>
                <a:spcPts val="0"/>
              </a:spcAft>
              <a:buFont typeface="Arial" pitchFamily="34" charset="0"/>
              <a:buChar char="•"/>
              <a:defRPr/>
            </a:pPr>
            <a:r>
              <a:rPr lang="en-US" sz="2400" dirty="0" smtClean="0"/>
              <a:t>Field</a:t>
            </a:r>
            <a:endParaRPr lang="en-US" sz="2400" b="1" i="1" dirty="0" smtClean="0"/>
          </a:p>
          <a:p>
            <a:pPr algn="ctr" eaLnBrk="1" fontAlgn="auto" hangingPunct="1">
              <a:spcAft>
                <a:spcPts val="0"/>
              </a:spcAft>
              <a:buFont typeface="Arial"/>
              <a:buNone/>
              <a:defRPr/>
            </a:pPr>
            <a:r>
              <a:rPr lang="en-US" sz="2200" b="1" i="1" dirty="0" smtClean="0"/>
              <a:t>Teams included key community partners such as America Votes, Granite State Progress, NH Citizens Alliance and the Faith Community</a:t>
            </a:r>
            <a:endParaRPr lang="en-US" sz="2200" i="1" dirty="0" smtClean="0"/>
          </a:p>
          <a:p>
            <a:pPr eaLnBrk="1" fontAlgn="auto" hangingPunct="1">
              <a:spcAft>
                <a:spcPts val="0"/>
              </a:spcAft>
              <a:buFont typeface="Arial"/>
              <a:buNone/>
              <a:defRPr/>
            </a:pPr>
            <a:endParaRPr lang="en-US" dirty="0" smtClean="0"/>
          </a:p>
        </p:txBody>
      </p:sp>
    </p:spTree>
    <p:extLst>
      <p:ext uri="{BB962C8B-B14F-4D97-AF65-F5344CB8AC3E}">
        <p14:creationId xmlns:p14="http://schemas.microsoft.com/office/powerpoint/2010/main" val="3876354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177403"/>
            <a:ext cx="8458200" cy="665559"/>
          </a:xfrm>
        </p:spPr>
        <p:txBody>
          <a:bodyPr rtlCol="0">
            <a:normAutofit fontScale="90000"/>
          </a:bodyPr>
          <a:lstStyle/>
          <a:p>
            <a:pPr eaLnBrk="1" fontAlgn="auto" hangingPunct="1">
              <a:spcAft>
                <a:spcPts val="0"/>
              </a:spcAft>
              <a:defRPr/>
            </a:pPr>
            <a:r>
              <a:rPr lang="en-US" b="1" u="sng" dirty="0" smtClean="0"/>
              <a:t>New Hampshire Unity Table &amp; Roles</a:t>
            </a:r>
            <a:endParaRPr lang="en-US" b="1" u="sng" dirty="0"/>
          </a:p>
        </p:txBody>
      </p:sp>
      <p:sp>
        <p:nvSpPr>
          <p:cNvPr id="10243" name="Content Placeholder 2"/>
          <p:cNvSpPr>
            <a:spLocks noGrp="1"/>
          </p:cNvSpPr>
          <p:nvPr>
            <p:ph idx="1"/>
          </p:nvPr>
        </p:nvSpPr>
        <p:spPr>
          <a:xfrm>
            <a:off x="495300" y="989970"/>
            <a:ext cx="8229600" cy="3151280"/>
          </a:xfrm>
        </p:spPr>
        <p:txBody>
          <a:bodyPr>
            <a:normAutofit fontScale="77500" lnSpcReduction="20000"/>
          </a:bodyPr>
          <a:lstStyle/>
          <a:p>
            <a:pPr eaLnBrk="1" hangingPunct="1">
              <a:buFont typeface="Arial" charset="0"/>
              <a:buNone/>
            </a:pPr>
            <a:r>
              <a:rPr lang="en-US" altLang="en-US" b="1" i="1" dirty="0" smtClean="0"/>
              <a:t>Unity Table Leaders &amp; Senior Staff</a:t>
            </a:r>
          </a:p>
          <a:p>
            <a:pPr eaLnBrk="1" hangingPunct="1"/>
            <a:r>
              <a:rPr lang="en-US" altLang="en-US" dirty="0" smtClean="0"/>
              <a:t>Focus in meetings with Governor</a:t>
            </a:r>
          </a:p>
          <a:p>
            <a:pPr eaLnBrk="1" hangingPunct="1"/>
            <a:r>
              <a:rPr lang="en-US" altLang="en-US" dirty="0" smtClean="0"/>
              <a:t>Meeting with targeted Reps &amp; Senators</a:t>
            </a:r>
          </a:p>
          <a:p>
            <a:pPr eaLnBrk="1" hangingPunct="1"/>
            <a:r>
              <a:rPr lang="en-US" altLang="en-US" dirty="0" smtClean="0"/>
              <a:t>Track whip count at regular meetings</a:t>
            </a:r>
          </a:p>
          <a:p>
            <a:pPr eaLnBrk="1" hangingPunct="1"/>
            <a:r>
              <a:rPr lang="en-US" altLang="en-US" dirty="0" smtClean="0"/>
              <a:t>Regularly assess strategy &amp; program</a:t>
            </a:r>
          </a:p>
          <a:p>
            <a:pPr eaLnBrk="1" hangingPunct="1">
              <a:buFont typeface="Arial" charset="0"/>
              <a:buNone/>
            </a:pPr>
            <a:endParaRPr lang="en-US" altLang="en-US" b="1" i="1" dirty="0" smtClean="0"/>
          </a:p>
          <a:p>
            <a:pPr algn="ctr" eaLnBrk="1" hangingPunct="1">
              <a:buFont typeface="Arial" charset="0"/>
              <a:buNone/>
            </a:pPr>
            <a:r>
              <a:rPr lang="en-US" altLang="en-US" b="1" i="1" dirty="0" smtClean="0"/>
              <a:t>4 State Labor Presidents and Lead Union Policy Staff, as well as America Votes State Director</a:t>
            </a:r>
            <a:endParaRPr lang="en-US" altLang="en-US" dirty="0" smtClean="0"/>
          </a:p>
          <a:p>
            <a:pPr eaLnBrk="1" hangingPunct="1">
              <a:buFont typeface="Arial" charset="0"/>
              <a:buNone/>
            </a:pPr>
            <a:endParaRPr lang="en-US" altLang="en-US" dirty="0" smtClean="0"/>
          </a:p>
        </p:txBody>
      </p:sp>
    </p:spTree>
    <p:extLst>
      <p:ext uri="{BB962C8B-B14F-4D97-AF65-F5344CB8AC3E}">
        <p14:creationId xmlns:p14="http://schemas.microsoft.com/office/powerpoint/2010/main" val="3911046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61950" y="264496"/>
            <a:ext cx="8458200" cy="492742"/>
          </a:xfrm>
        </p:spPr>
        <p:txBody>
          <a:bodyPr>
            <a:normAutofit fontScale="90000"/>
          </a:bodyPr>
          <a:lstStyle/>
          <a:p>
            <a:pPr eaLnBrk="1" hangingPunct="1"/>
            <a:r>
              <a:rPr lang="en-US" altLang="en-US" b="1" u="sng" dirty="0" smtClean="0"/>
              <a:t>Whip Operation Best Practices</a:t>
            </a:r>
          </a:p>
        </p:txBody>
      </p:sp>
      <p:sp>
        <p:nvSpPr>
          <p:cNvPr id="3" name="Content Placeholder 2"/>
          <p:cNvSpPr>
            <a:spLocks noGrp="1"/>
          </p:cNvSpPr>
          <p:nvPr>
            <p:ph idx="1"/>
          </p:nvPr>
        </p:nvSpPr>
        <p:spPr>
          <a:xfrm>
            <a:off x="495300" y="929514"/>
            <a:ext cx="8229600" cy="3985386"/>
          </a:xfrm>
        </p:spPr>
        <p:txBody>
          <a:bodyPr rtlCol="0">
            <a:normAutofit/>
          </a:bodyPr>
          <a:lstStyle/>
          <a:p>
            <a:pPr algn="ctr" eaLnBrk="1" fontAlgn="auto" hangingPunct="1">
              <a:spcAft>
                <a:spcPts val="0"/>
              </a:spcAft>
              <a:buFont typeface="Arial"/>
              <a:buNone/>
              <a:defRPr/>
            </a:pPr>
            <a:r>
              <a:rPr lang="en-US" sz="2000" b="1" i="1" dirty="0" smtClean="0"/>
              <a:t>Or, how do you track 400 State Representatives??</a:t>
            </a:r>
            <a:endParaRPr lang="en-US" sz="2000" dirty="0" smtClean="0"/>
          </a:p>
          <a:p>
            <a:pPr eaLnBrk="1" fontAlgn="auto" hangingPunct="1">
              <a:spcAft>
                <a:spcPts val="0"/>
              </a:spcAft>
              <a:buFont typeface="Arial"/>
              <a:buChar char="•"/>
              <a:defRPr/>
            </a:pPr>
            <a:r>
              <a:rPr lang="en-US" sz="2000" dirty="0" smtClean="0"/>
              <a:t>Senior Staff/Lobbyists: </a:t>
            </a:r>
          </a:p>
          <a:p>
            <a:pPr lvl="1" eaLnBrk="1" fontAlgn="auto" hangingPunct="1">
              <a:spcAft>
                <a:spcPts val="0"/>
              </a:spcAft>
              <a:buFont typeface="Arial"/>
              <a:buChar char="–"/>
              <a:defRPr/>
            </a:pPr>
            <a:r>
              <a:rPr lang="en-US" sz="2000" dirty="0" smtClean="0"/>
              <a:t>Hard counts going into each session day/committee</a:t>
            </a:r>
          </a:p>
          <a:p>
            <a:pPr lvl="1" eaLnBrk="1" fontAlgn="auto" hangingPunct="1">
              <a:spcAft>
                <a:spcPts val="0"/>
              </a:spcAft>
              <a:buFont typeface="Arial"/>
              <a:buChar char="–"/>
              <a:defRPr/>
            </a:pPr>
            <a:r>
              <a:rPr lang="en-US" sz="2000" dirty="0" smtClean="0"/>
              <a:t>Lobbying team stays on the ground, stops legislators at the chamber door</a:t>
            </a:r>
          </a:p>
          <a:p>
            <a:pPr lvl="1" eaLnBrk="1" fontAlgn="auto" hangingPunct="1">
              <a:spcAft>
                <a:spcPts val="0"/>
              </a:spcAft>
              <a:buFont typeface="Arial"/>
              <a:buChar char="–"/>
              <a:defRPr/>
            </a:pPr>
            <a:r>
              <a:rPr lang="en-US" sz="2000" dirty="0" smtClean="0"/>
              <a:t>Confirms with Boiler Room where a representative is/how long they will be if they are missing from their seat</a:t>
            </a:r>
          </a:p>
          <a:p>
            <a:pPr lvl="1" eaLnBrk="1" fontAlgn="auto" hangingPunct="1">
              <a:spcAft>
                <a:spcPts val="0"/>
              </a:spcAft>
              <a:buFont typeface="Arial"/>
              <a:buChar char="–"/>
              <a:defRPr/>
            </a:pPr>
            <a:r>
              <a:rPr lang="en-US" sz="2000" dirty="0" smtClean="0"/>
              <a:t>Works with Legislative Champions to pivot messages, strategy as needed</a:t>
            </a:r>
          </a:p>
        </p:txBody>
      </p:sp>
    </p:spTree>
    <p:extLst>
      <p:ext uri="{BB962C8B-B14F-4D97-AF65-F5344CB8AC3E}">
        <p14:creationId xmlns:p14="http://schemas.microsoft.com/office/powerpoint/2010/main" val="1923500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392965"/>
            <a:ext cx="8458200" cy="449997"/>
          </a:xfrm>
        </p:spPr>
        <p:txBody>
          <a:bodyPr rtlCol="0">
            <a:normAutofit fontScale="90000"/>
          </a:bodyPr>
          <a:lstStyle/>
          <a:p>
            <a:pPr eaLnBrk="1" fontAlgn="auto" hangingPunct="1">
              <a:spcAft>
                <a:spcPts val="0"/>
              </a:spcAft>
              <a:defRPr/>
            </a:pPr>
            <a:r>
              <a:rPr lang="en-US" b="1" u="sng" dirty="0" smtClean="0"/>
              <a:t>New Hampshire Unity Table &amp; Roles</a:t>
            </a:r>
            <a:endParaRPr lang="en-US" b="1" u="sng" dirty="0"/>
          </a:p>
        </p:txBody>
      </p:sp>
      <p:sp>
        <p:nvSpPr>
          <p:cNvPr id="11267" name="Content Placeholder 2"/>
          <p:cNvSpPr>
            <a:spLocks noGrp="1"/>
          </p:cNvSpPr>
          <p:nvPr>
            <p:ph idx="1"/>
          </p:nvPr>
        </p:nvSpPr>
        <p:spPr>
          <a:xfrm>
            <a:off x="495300" y="1057275"/>
            <a:ext cx="8229600" cy="3900488"/>
          </a:xfrm>
        </p:spPr>
        <p:txBody>
          <a:bodyPr>
            <a:normAutofit/>
          </a:bodyPr>
          <a:lstStyle/>
          <a:p>
            <a:pPr eaLnBrk="1" hangingPunct="1">
              <a:buFont typeface="Arial" charset="0"/>
              <a:buNone/>
            </a:pPr>
            <a:r>
              <a:rPr lang="en-US" altLang="en-US" sz="2800" b="1" i="1" dirty="0" smtClean="0"/>
              <a:t>State House Lobby Team</a:t>
            </a:r>
          </a:p>
          <a:p>
            <a:pPr eaLnBrk="1" hangingPunct="1"/>
            <a:r>
              <a:rPr lang="en-US" altLang="en-US" sz="2800" dirty="0" smtClean="0"/>
              <a:t>Coordinate targeted House &amp; Senate Meetings</a:t>
            </a:r>
          </a:p>
          <a:p>
            <a:pPr eaLnBrk="1" hangingPunct="1"/>
            <a:r>
              <a:rPr lang="en-US" altLang="en-US" sz="2800" dirty="0" smtClean="0"/>
              <a:t>Develop hearing &amp; floor fight strategy</a:t>
            </a:r>
          </a:p>
          <a:p>
            <a:pPr eaLnBrk="1" hangingPunct="1"/>
            <a:r>
              <a:rPr lang="en-US" altLang="en-US" sz="2800" dirty="0" smtClean="0"/>
              <a:t>Coordinate Lobby Days for Hearings &amp; Votes</a:t>
            </a:r>
          </a:p>
          <a:p>
            <a:pPr eaLnBrk="1" hangingPunct="1"/>
            <a:r>
              <a:rPr lang="en-US" altLang="en-US" sz="2800" dirty="0" smtClean="0"/>
              <a:t>Deploy whip operation – assessment, tracking, turnout</a:t>
            </a:r>
            <a:endParaRPr lang="en-US" altLang="en-US" sz="2800" b="1" i="1" dirty="0" smtClean="0"/>
          </a:p>
        </p:txBody>
      </p:sp>
    </p:spTree>
    <p:extLst>
      <p:ext uri="{BB962C8B-B14F-4D97-AF65-F5344CB8AC3E}">
        <p14:creationId xmlns:p14="http://schemas.microsoft.com/office/powerpoint/2010/main" val="1504631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FSCME_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 Presentation</Template>
  <TotalTime>45</TotalTime>
  <Words>2646</Words>
  <Application>Microsoft Office PowerPoint</Application>
  <PresentationFormat>On-screen Show (16:9)</PresentationFormat>
  <Paragraphs>218</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Blank Presentation</vt:lpstr>
      <vt:lpstr>AFSCME_16x9</vt:lpstr>
      <vt:lpstr>PowerPoint Presentation</vt:lpstr>
      <vt:lpstr>New Hampshire’s state legislature dramatically shifted to the right after the 2010 election.</vt:lpstr>
      <vt:lpstr>The New Hampshire progressive community came together in 2012.</vt:lpstr>
      <vt:lpstr>We set benchmarks over a two year period to execute our plan.</vt:lpstr>
      <vt:lpstr>Our efforts paid off on Election Day 2012. </vt:lpstr>
      <vt:lpstr>New Hampshire Unity Table &amp; Roles</vt:lpstr>
      <vt:lpstr>New Hampshire Unity Table &amp; Roles</vt:lpstr>
      <vt:lpstr>Whip Operation Best Practices</vt:lpstr>
      <vt:lpstr>New Hampshire Unity Table &amp; Roles</vt:lpstr>
      <vt:lpstr>Lobby Day Best Practices</vt:lpstr>
      <vt:lpstr>Whip Operation Best Practices</vt:lpstr>
      <vt:lpstr>Whip Operation Best Practices</vt:lpstr>
      <vt:lpstr>New Hampshire Unity Table &amp; Roles</vt:lpstr>
      <vt:lpstr>New Hampshire Unity Table &amp; Roles</vt:lpstr>
      <vt:lpstr>New Hampshire Unity Table &amp; Roles</vt:lpstr>
      <vt:lpstr>PowerPoint Presentation</vt:lpstr>
    </vt:vector>
  </TitlesOfParts>
  <Company>AFSCME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dc:creator>
  <cp:lastModifiedBy>win7 Mig1</cp:lastModifiedBy>
  <cp:revision>4</cp:revision>
  <cp:lastPrinted>2013-11-27T20:23:01Z</cp:lastPrinted>
  <dcterms:created xsi:type="dcterms:W3CDTF">2014-07-07T18:38:29Z</dcterms:created>
  <dcterms:modified xsi:type="dcterms:W3CDTF">2014-07-10T12:25:05Z</dcterms:modified>
</cp:coreProperties>
</file>