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8" r:id="rId2"/>
  </p:sldMasterIdLst>
  <p:notesMasterIdLst>
    <p:notesMasterId r:id="rId34"/>
  </p:notesMasterIdLst>
  <p:sldIdLst>
    <p:sldId id="256" r:id="rId3"/>
    <p:sldId id="257" r:id="rId4"/>
    <p:sldId id="282" r:id="rId5"/>
    <p:sldId id="258" r:id="rId6"/>
    <p:sldId id="259" r:id="rId7"/>
    <p:sldId id="298" r:id="rId8"/>
    <p:sldId id="276" r:id="rId9"/>
    <p:sldId id="277" r:id="rId10"/>
    <p:sldId id="279" r:id="rId11"/>
    <p:sldId id="296" r:id="rId12"/>
    <p:sldId id="280" r:id="rId13"/>
    <p:sldId id="283" r:id="rId14"/>
    <p:sldId id="285" r:id="rId15"/>
    <p:sldId id="286" r:id="rId16"/>
    <p:sldId id="291" r:id="rId17"/>
    <p:sldId id="288" r:id="rId18"/>
    <p:sldId id="289" r:id="rId19"/>
    <p:sldId id="290" r:id="rId20"/>
    <p:sldId id="266" r:id="rId21"/>
    <p:sldId id="297" r:id="rId22"/>
    <p:sldId id="284" r:id="rId23"/>
    <p:sldId id="292" r:id="rId24"/>
    <p:sldId id="263" r:id="rId25"/>
    <p:sldId id="294" r:id="rId26"/>
    <p:sldId id="295" r:id="rId27"/>
    <p:sldId id="264" r:id="rId28"/>
    <p:sldId id="265" r:id="rId29"/>
    <p:sldId id="267" r:id="rId30"/>
    <p:sldId id="270" r:id="rId31"/>
    <p:sldId id="272" r:id="rId32"/>
    <p:sldId id="2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 autoAdjust="0"/>
    <p:restoredTop sz="93238" autoAdjust="0"/>
  </p:normalViewPr>
  <p:slideViewPr>
    <p:cSldViewPr snapToGrid="0">
      <p:cViewPr>
        <p:scale>
          <a:sx n="56" d="100"/>
          <a:sy n="56" d="100"/>
        </p:scale>
        <p:origin x="-496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24"/>
    </p:cViewPr>
  </p:sorterViewPr>
  <p:notesViewPr>
    <p:cSldViewPr snapToGrid="0">
      <p:cViewPr varScale="1">
        <p:scale>
          <a:sx n="88" d="100"/>
          <a:sy n="88" d="100"/>
        </p:scale>
        <p:origin x="-159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1D301-BA5E-483A-A3A0-A6814BA6CEA3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F76DB-3F67-497C-A515-83E8B4AD1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7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F76DB-3F67-497C-A515-83E8B4AD137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96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CDC Campaign to Prevent Antimicrobial Resistance in Healthcare Settings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Stories from the field-what resistant infections issues concern you the most?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E28EFAB-2674-4456-AF93-43590445AC87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6517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Business Regulatory Enforcement Fairness Act, or SBREFA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F76DB-3F67-497C-A515-83E8B4AD137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7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8ECF5-E25D-458A-8D22-CC39681EDF90}" type="slidenum">
              <a:rPr lang="en-US" altLang="en-US"/>
              <a:pPr/>
              <a:t>3</a:t>
            </a:fld>
            <a:endParaRPr lang="en-US" altLang="en-US" dirty="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Per Bureau of Labor Statistics Final count, April 22</a:t>
            </a:r>
          </a:p>
        </p:txBody>
      </p:sp>
    </p:spTree>
    <p:extLst>
      <p:ext uri="{BB962C8B-B14F-4D97-AF65-F5344CB8AC3E}">
        <p14:creationId xmlns:p14="http://schemas.microsoft.com/office/powerpoint/2010/main" val="780121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F76DB-3F67-497C-A515-83E8B4AD137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52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720993-B653-4733-AEE3-51C838BB3583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Will affect nearly every AFSCME member in some way</a:t>
            </a:r>
          </a:p>
        </p:txBody>
      </p:sp>
    </p:spTree>
    <p:extLst>
      <p:ext uri="{BB962C8B-B14F-4D97-AF65-F5344CB8AC3E}">
        <p14:creationId xmlns:p14="http://schemas.microsoft.com/office/powerpoint/2010/main" val="4042976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229D01-4A04-45B3-A097-BF4EBD258061}" type="slidenum">
              <a:rPr lang="en-US" altLang="en-US"/>
              <a:pPr/>
              <a:t>11</a:t>
            </a:fld>
            <a:endParaRPr lang="en-US" altLang="en-US" dirty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* Will not be required by OSHA-but will be required by EPA And certain states</a:t>
            </a:r>
          </a:p>
        </p:txBody>
      </p:sp>
    </p:spTree>
    <p:extLst>
      <p:ext uri="{BB962C8B-B14F-4D97-AF65-F5344CB8AC3E}">
        <p14:creationId xmlns:p14="http://schemas.microsoft.com/office/powerpoint/2010/main" val="1693064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latin typeface="Arial" panose="020B0604020202020204" pitchFamily="34" charset="0"/>
              </a:rPr>
              <a:t>This is the timetable for when significant parts of the standard must be implemented by employers and manufacturers. Notice the training element must be completed by December 2013</a:t>
            </a:r>
          </a:p>
          <a:p>
            <a:endParaRPr lang="en-US" altLang="en-US" dirty="0" smtClean="0">
              <a:latin typeface="Arial" panose="020B0604020202020204" pitchFamily="34" charset="0"/>
            </a:endParaRPr>
          </a:p>
          <a:p>
            <a:r>
              <a:rPr lang="en-US" altLang="en-US" dirty="0" smtClean="0">
                <a:latin typeface="Arial" panose="020B0604020202020204" pitchFamily="34" charset="0"/>
              </a:rPr>
              <a:t>Use pointer</a:t>
            </a: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625"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defTabSz="936625"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defTabSz="936625"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defTabSz="936625"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fld id="{2538E102-40B4-47AB-A0E6-1457BE037DFE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6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0FE6EC-013E-4E65-97D9-30014A30928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More susceptible to lung cancer and TB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3 Kinds- simple chronic, accelerated, and acute.</a:t>
            </a:r>
          </a:p>
        </p:txBody>
      </p:sp>
    </p:spTree>
    <p:extLst>
      <p:ext uri="{BB962C8B-B14F-4D97-AF65-F5344CB8AC3E}">
        <p14:creationId xmlns:p14="http://schemas.microsoft.com/office/powerpoint/2010/main" val="204335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BFFE91-EBF1-437B-B517-EEA0B5142ADF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CE positive pressure respirator on  left and a wet process blasting system on the right</a:t>
            </a:r>
          </a:p>
        </p:txBody>
      </p:sp>
    </p:spTree>
    <p:extLst>
      <p:ext uri="{BB962C8B-B14F-4D97-AF65-F5344CB8AC3E}">
        <p14:creationId xmlns:p14="http://schemas.microsoft.com/office/powerpoint/2010/main" val="2399617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Highly infectious, spread by mucus droplets. Transmittable from onset of symptoms up to three weeks and sometimes longer. Infectious for up to 5 days w/antibiotics.</a:t>
            </a:r>
          </a:p>
          <a:p>
            <a:r>
              <a:rPr lang="en-US" altLang="en-US" dirty="0" smtClean="0">
                <a:latin typeface="Arial" panose="020B0604020202020204" pitchFamily="34" charset="0"/>
              </a:rPr>
              <a:t>Dtap vaccine required in NY</a:t>
            </a:r>
          </a:p>
          <a:p>
            <a:endParaRPr lang="en-US" altLang="en-US" dirty="0" smtClean="0">
              <a:latin typeface="Arial" panose="020B0604020202020204" pitchFamily="34" charset="0"/>
            </a:endParaRPr>
          </a:p>
          <a:p>
            <a:r>
              <a:rPr lang="en-US" altLang="en-US" dirty="0" smtClean="0">
                <a:latin typeface="Arial" panose="020B0604020202020204" pitchFamily="34" charset="0"/>
              </a:rPr>
              <a:t>1 in 5 infants will be hospitalized with complications/often pneumonia. Of every 100 infants, about 1% will die from the infection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lnSpc>
                <a:spcPct val="95000"/>
              </a:lnSpc>
              <a:spcAft>
                <a:spcPct val="5000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25513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US" altLang="en-US" sz="1100" dirty="0"/>
              <a:t>Page </a:t>
            </a:r>
            <a:fld id="{EA42D5F5-C342-4FE0-9E32-7968F3ACC83D}" type="slidenum">
              <a:rPr lang="en-US" altLang="en-US" sz="1100"/>
              <a:pPr>
                <a:lnSpc>
                  <a:spcPct val="100000"/>
                </a:lnSpc>
                <a:spcAft>
                  <a:spcPct val="0"/>
                </a:spcAft>
              </a:pPr>
              <a:t>22</a:t>
            </a:fld>
            <a:endParaRPr lang="en-US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08174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369B-FF7A-430C-A5D4-D30FAD7CB24D}" type="datetime1">
              <a:rPr lang="en-US"/>
              <a:pPr>
                <a:defRPr/>
              </a:pPr>
              <a:t>7/9/2014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www.afscme.org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AC82F-6791-49ED-91D9-C69A3CF2C5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175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260AC-703F-42C3-9D23-745CE23328E0}" type="datetime1">
              <a:rPr lang="en-US"/>
              <a:pPr>
                <a:defRPr/>
              </a:pPr>
              <a:t>7/9/2014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www.afscme.org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8442D-B429-4D44-9282-17CAB20FBA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26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BB3DD-8A7B-4341-9C71-9444FC82375F}" type="datetime1">
              <a:rPr lang="en-US"/>
              <a:pPr>
                <a:defRPr/>
              </a:pPr>
              <a:t>7/9/2014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www.afscme.org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ED47C-172D-4EE4-860E-682406E5AC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8749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DFAF195-4DBC-42BE-A782-05C2D018664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8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5050C37-01BA-45C2-A3C1-FC92127C2AD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01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950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08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887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752601"/>
            <a:ext cx="5382684" cy="4341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752601"/>
            <a:ext cx="5384800" cy="4341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49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79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0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B3158-A523-48D1-9447-248438F7F762}" type="datetime1">
              <a:rPr lang="en-US"/>
              <a:pPr>
                <a:defRPr/>
              </a:pPr>
              <a:t>7/9/2014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www.afscme.org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BB82D-97F1-4F1D-A9FF-4DE40A21F83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694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24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59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52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336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90501"/>
            <a:ext cx="2741084" cy="5903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1"/>
            <a:ext cx="8026400" cy="5903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26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1" y="190501"/>
            <a:ext cx="9040284" cy="1311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752601"/>
            <a:ext cx="10970684" cy="209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3998913"/>
            <a:ext cx="10970684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777F9-AD1F-4F3F-A328-045642F5B44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13630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1" y="190501"/>
            <a:ext cx="9040284" cy="1311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1" y="1752601"/>
            <a:ext cx="5382684" cy="434181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5484" y="1752601"/>
            <a:ext cx="5384800" cy="4341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3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1" y="190501"/>
            <a:ext cx="9040284" cy="1311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752601"/>
            <a:ext cx="5382684" cy="4341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752601"/>
            <a:ext cx="5384800" cy="4341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0E9DE-C16D-48D4-BC73-9CB4DEF2F07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8266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1" y="190501"/>
            <a:ext cx="9040284" cy="1311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752601"/>
            <a:ext cx="5382684" cy="4341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484" y="1752601"/>
            <a:ext cx="5384800" cy="209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484" y="3998913"/>
            <a:ext cx="53848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799DE-9804-40C2-AC75-BD4A80EB0E6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9311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07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5771F-CDDE-4476-ACCE-FDA9C438DA9A}" type="datetime1">
              <a:rPr lang="en-US"/>
              <a:pPr>
                <a:defRPr/>
              </a:pPr>
              <a:t>7/9/2014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www.afscme.org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079B-F4DF-47B9-BF52-FA1C843A6C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768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/>
          <p:cNvSpPr/>
          <p:nvPr userDrawn="1"/>
        </p:nvSpPr>
        <p:spPr>
          <a:xfrm rot="21295702">
            <a:off x="1827473" y="611737"/>
            <a:ext cx="9736411" cy="5698449"/>
          </a:xfrm>
          <a:custGeom>
            <a:avLst/>
            <a:gdLst>
              <a:gd name="connsiteX0" fmla="*/ 0 w 7576433"/>
              <a:gd name="connsiteY0" fmla="*/ 131520 h 5698449"/>
              <a:gd name="connsiteX1" fmla="*/ 131520 w 7576433"/>
              <a:gd name="connsiteY1" fmla="*/ 0 h 5698449"/>
              <a:gd name="connsiteX2" fmla="*/ 7444913 w 7576433"/>
              <a:gd name="connsiteY2" fmla="*/ 0 h 5698449"/>
              <a:gd name="connsiteX3" fmla="*/ 7576433 w 7576433"/>
              <a:gd name="connsiteY3" fmla="*/ 131520 h 5698449"/>
              <a:gd name="connsiteX4" fmla="*/ 7576433 w 7576433"/>
              <a:gd name="connsiteY4" fmla="*/ 5566929 h 5698449"/>
              <a:gd name="connsiteX5" fmla="*/ 7444913 w 7576433"/>
              <a:gd name="connsiteY5" fmla="*/ 5698449 h 5698449"/>
              <a:gd name="connsiteX6" fmla="*/ 131520 w 7576433"/>
              <a:gd name="connsiteY6" fmla="*/ 5698449 h 5698449"/>
              <a:gd name="connsiteX7" fmla="*/ 0 w 7576433"/>
              <a:gd name="connsiteY7" fmla="*/ 5566929 h 5698449"/>
              <a:gd name="connsiteX8" fmla="*/ 0 w 7576433"/>
              <a:gd name="connsiteY8" fmla="*/ 131520 h 5698449"/>
              <a:gd name="connsiteX0" fmla="*/ 0 w 7576433"/>
              <a:gd name="connsiteY0" fmla="*/ 131520 h 5698449"/>
              <a:gd name="connsiteX1" fmla="*/ 596373 w 7576433"/>
              <a:gd name="connsiteY1" fmla="*/ 64397 h 5698449"/>
              <a:gd name="connsiteX2" fmla="*/ 7444913 w 7576433"/>
              <a:gd name="connsiteY2" fmla="*/ 0 h 5698449"/>
              <a:gd name="connsiteX3" fmla="*/ 7576433 w 7576433"/>
              <a:gd name="connsiteY3" fmla="*/ 131520 h 5698449"/>
              <a:gd name="connsiteX4" fmla="*/ 7576433 w 7576433"/>
              <a:gd name="connsiteY4" fmla="*/ 5566929 h 5698449"/>
              <a:gd name="connsiteX5" fmla="*/ 7444913 w 7576433"/>
              <a:gd name="connsiteY5" fmla="*/ 5698449 h 5698449"/>
              <a:gd name="connsiteX6" fmla="*/ 131520 w 7576433"/>
              <a:gd name="connsiteY6" fmla="*/ 5698449 h 5698449"/>
              <a:gd name="connsiteX7" fmla="*/ 0 w 7576433"/>
              <a:gd name="connsiteY7" fmla="*/ 5566929 h 5698449"/>
              <a:gd name="connsiteX8" fmla="*/ 0 w 7576433"/>
              <a:gd name="connsiteY8" fmla="*/ 131520 h 5698449"/>
              <a:gd name="connsiteX0" fmla="*/ 313629 w 7576433"/>
              <a:gd name="connsiteY0" fmla="*/ 74497 h 5698449"/>
              <a:gd name="connsiteX1" fmla="*/ 596373 w 7576433"/>
              <a:gd name="connsiteY1" fmla="*/ 64397 h 5698449"/>
              <a:gd name="connsiteX2" fmla="*/ 7444913 w 7576433"/>
              <a:gd name="connsiteY2" fmla="*/ 0 h 5698449"/>
              <a:gd name="connsiteX3" fmla="*/ 7576433 w 7576433"/>
              <a:gd name="connsiteY3" fmla="*/ 131520 h 5698449"/>
              <a:gd name="connsiteX4" fmla="*/ 7576433 w 7576433"/>
              <a:gd name="connsiteY4" fmla="*/ 5566929 h 5698449"/>
              <a:gd name="connsiteX5" fmla="*/ 7444913 w 7576433"/>
              <a:gd name="connsiteY5" fmla="*/ 5698449 h 5698449"/>
              <a:gd name="connsiteX6" fmla="*/ 131520 w 7576433"/>
              <a:gd name="connsiteY6" fmla="*/ 5698449 h 5698449"/>
              <a:gd name="connsiteX7" fmla="*/ 0 w 7576433"/>
              <a:gd name="connsiteY7" fmla="*/ 5566929 h 5698449"/>
              <a:gd name="connsiteX8" fmla="*/ 313629 w 7576433"/>
              <a:gd name="connsiteY8" fmla="*/ 74497 h 569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6433" h="5698449">
                <a:moveTo>
                  <a:pt x="313629" y="74497"/>
                </a:moveTo>
                <a:cubicBezTo>
                  <a:pt x="313629" y="1861"/>
                  <a:pt x="523737" y="64397"/>
                  <a:pt x="596373" y="64397"/>
                </a:cubicBezTo>
                <a:lnTo>
                  <a:pt x="7444913" y="0"/>
                </a:lnTo>
                <a:cubicBezTo>
                  <a:pt x="7517549" y="0"/>
                  <a:pt x="7576433" y="58884"/>
                  <a:pt x="7576433" y="131520"/>
                </a:cubicBezTo>
                <a:lnTo>
                  <a:pt x="7576433" y="5566929"/>
                </a:lnTo>
                <a:cubicBezTo>
                  <a:pt x="7576433" y="5639565"/>
                  <a:pt x="7517549" y="5698449"/>
                  <a:pt x="7444913" y="5698449"/>
                </a:cubicBezTo>
                <a:lnTo>
                  <a:pt x="131520" y="5698449"/>
                </a:lnTo>
                <a:cubicBezTo>
                  <a:pt x="58884" y="5698449"/>
                  <a:pt x="0" y="5639565"/>
                  <a:pt x="0" y="5566929"/>
                </a:cubicBezTo>
                <a:lnTo>
                  <a:pt x="313629" y="74497"/>
                </a:ln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</a:gsLst>
            <a:lin ang="18900000" scaled="1"/>
            <a:tileRect/>
          </a:gradFill>
          <a:ln w="12700">
            <a:gradFill>
              <a:gsLst>
                <a:gs pos="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</a:ln>
          <a:effectLst>
            <a:outerShdw blurRad="127000" sx="101000" sy="101000" algn="ctr" rotWithShape="0">
              <a:schemeClr val="bg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Rounded Rectangle 27"/>
          <p:cNvSpPr/>
          <p:nvPr userDrawn="1"/>
        </p:nvSpPr>
        <p:spPr>
          <a:xfrm rot="1021882">
            <a:off x="-2431792" y="-2104937"/>
            <a:ext cx="4358815" cy="2604615"/>
          </a:xfrm>
          <a:custGeom>
            <a:avLst/>
            <a:gdLst/>
            <a:ahLst/>
            <a:cxnLst/>
            <a:rect l="l" t="t" r="r" b="b"/>
            <a:pathLst>
              <a:path w="3269111" h="2604615">
                <a:moveTo>
                  <a:pt x="2904479" y="2230691"/>
                </a:moveTo>
                <a:cubicBezTo>
                  <a:pt x="2824003" y="2255344"/>
                  <a:pt x="2778748" y="2340568"/>
                  <a:pt x="2803400" y="2421045"/>
                </a:cubicBezTo>
                <a:cubicBezTo>
                  <a:pt x="2828053" y="2501522"/>
                  <a:pt x="2913277" y="2546777"/>
                  <a:pt x="2993754" y="2522124"/>
                </a:cubicBezTo>
                <a:cubicBezTo>
                  <a:pt x="3074231" y="2497472"/>
                  <a:pt x="3119485" y="2412247"/>
                  <a:pt x="3094833" y="2331770"/>
                </a:cubicBezTo>
                <a:cubicBezTo>
                  <a:pt x="3070181" y="2251294"/>
                  <a:pt x="2984956" y="2206039"/>
                  <a:pt x="2904479" y="2230691"/>
                </a:cubicBezTo>
                <a:close/>
                <a:moveTo>
                  <a:pt x="36715" y="4724"/>
                </a:moveTo>
                <a:cubicBezTo>
                  <a:pt x="43907" y="1682"/>
                  <a:pt x="51815" y="0"/>
                  <a:pt x="60115" y="0"/>
                </a:cubicBezTo>
                <a:lnTo>
                  <a:pt x="3208996" y="0"/>
                </a:lnTo>
                <a:cubicBezTo>
                  <a:pt x="3242197" y="0"/>
                  <a:pt x="3269111" y="26914"/>
                  <a:pt x="3269111" y="60115"/>
                </a:cubicBezTo>
                <a:lnTo>
                  <a:pt x="3269111" y="2544500"/>
                </a:lnTo>
                <a:cubicBezTo>
                  <a:pt x="3269111" y="2577701"/>
                  <a:pt x="3242197" y="2604615"/>
                  <a:pt x="3208996" y="2604615"/>
                </a:cubicBezTo>
                <a:lnTo>
                  <a:pt x="60115" y="2604615"/>
                </a:lnTo>
                <a:cubicBezTo>
                  <a:pt x="26914" y="2604615"/>
                  <a:pt x="0" y="2577701"/>
                  <a:pt x="0" y="2544500"/>
                </a:cubicBezTo>
                <a:lnTo>
                  <a:pt x="0" y="60115"/>
                </a:lnTo>
                <a:cubicBezTo>
                  <a:pt x="0" y="35214"/>
                  <a:pt x="15139" y="13850"/>
                  <a:pt x="36715" y="4724"/>
                </a:cubicBezTo>
                <a:close/>
              </a:path>
            </a:pathLst>
          </a:custGeom>
          <a:gradFill flip="none" rotWithShape="1">
            <a:gsLst>
              <a:gs pos="45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18900000" scaled="1"/>
            <a:tileRect/>
          </a:gradFill>
          <a:ln w="12700">
            <a:gradFill>
              <a:gsLst>
                <a:gs pos="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</a:ln>
          <a:effectLst>
            <a:outerShdw blurRad="127000" sx="101000" sy="101000" algn="ctr" rotWithShape="0">
              <a:schemeClr val="bg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ounded Rectangle 28"/>
          <p:cNvSpPr/>
          <p:nvPr userDrawn="1"/>
        </p:nvSpPr>
        <p:spPr>
          <a:xfrm>
            <a:off x="1384983" y="850078"/>
            <a:ext cx="10101911" cy="5626922"/>
          </a:xfrm>
          <a:custGeom>
            <a:avLst/>
            <a:gdLst/>
            <a:ahLst/>
            <a:cxnLst/>
            <a:rect l="l" t="t" r="r" b="b"/>
            <a:pathLst>
              <a:path w="7576433" h="5626922">
                <a:moveTo>
                  <a:pt x="255843" y="140522"/>
                </a:moveTo>
                <a:cubicBezTo>
                  <a:pt x="171675" y="140522"/>
                  <a:pt x="103443" y="208754"/>
                  <a:pt x="103443" y="292922"/>
                </a:cubicBezTo>
                <a:cubicBezTo>
                  <a:pt x="103443" y="377090"/>
                  <a:pt x="171675" y="445322"/>
                  <a:pt x="255843" y="445322"/>
                </a:cubicBezTo>
                <a:cubicBezTo>
                  <a:pt x="340011" y="445322"/>
                  <a:pt x="408243" y="377090"/>
                  <a:pt x="408243" y="292922"/>
                </a:cubicBezTo>
                <a:cubicBezTo>
                  <a:pt x="408243" y="208754"/>
                  <a:pt x="340011" y="140522"/>
                  <a:pt x="255843" y="140522"/>
                </a:cubicBezTo>
                <a:close/>
                <a:moveTo>
                  <a:pt x="129869" y="0"/>
                </a:moveTo>
                <a:lnTo>
                  <a:pt x="7446564" y="0"/>
                </a:lnTo>
                <a:cubicBezTo>
                  <a:pt x="7518289" y="0"/>
                  <a:pt x="7576433" y="58144"/>
                  <a:pt x="7576433" y="129869"/>
                </a:cubicBezTo>
                <a:lnTo>
                  <a:pt x="7576433" y="5497053"/>
                </a:lnTo>
                <a:cubicBezTo>
                  <a:pt x="7576433" y="5568778"/>
                  <a:pt x="7518289" y="5626922"/>
                  <a:pt x="7446564" y="5626922"/>
                </a:cubicBezTo>
                <a:lnTo>
                  <a:pt x="129869" y="5626922"/>
                </a:lnTo>
                <a:cubicBezTo>
                  <a:pt x="58144" y="5626922"/>
                  <a:pt x="0" y="5568778"/>
                  <a:pt x="0" y="5497053"/>
                </a:cubicBezTo>
                <a:lnTo>
                  <a:pt x="0" y="129869"/>
                </a:lnTo>
                <a:cubicBezTo>
                  <a:pt x="0" y="58144"/>
                  <a:pt x="58144" y="0"/>
                  <a:pt x="129869" y="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18900000" scaled="1"/>
            <a:tileRect/>
          </a:gradFill>
          <a:ln w="12700">
            <a:gradFill>
              <a:gsLst>
                <a:gs pos="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</a:ln>
          <a:effectLst>
            <a:outerShdw blurRad="127000" sx="101000" sy="101000" algn="ctr" rotWithShape="0">
              <a:schemeClr val="bg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>
          <a:xfrm rot="2606739">
            <a:off x="804333" y="785813"/>
            <a:ext cx="1117600" cy="177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5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16000">
                <a:schemeClr val="tx1">
                  <a:lumMod val="95000"/>
                  <a:lumOff val="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7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526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C7C97-A07B-4DAB-B061-F5C0C03889B5}" type="datetime1">
              <a:rPr lang="en-US"/>
              <a:pPr>
                <a:defRPr/>
              </a:pPr>
              <a:t>7/9/2014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www.afscme.org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FF673-927F-4E9C-9321-838D071CE09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175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B5444-4C9D-439D-9D7F-88B1F80B46C7}" type="datetime1">
              <a:rPr lang="en-US"/>
              <a:pPr>
                <a:defRPr/>
              </a:pPr>
              <a:t>7/9/2014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www.afscme.org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6D2CD-705A-4D5A-9477-98FB9D1796A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114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E822E-F4E2-4D02-8B21-24428D09A9AD}" type="datetime1">
              <a:rPr lang="en-US"/>
              <a:pPr>
                <a:defRPr/>
              </a:pPr>
              <a:t>7/9/2014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www.afscme.org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6AE20-A81F-4D4C-9B22-A8C61E3B93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31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0C8AB-D750-423F-93F4-449AF1EC9AE5}" type="datetime1">
              <a:rPr lang="en-US"/>
              <a:pPr>
                <a:defRPr/>
              </a:pPr>
              <a:t>7/9/2014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www.afscme.org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3E071-85F9-4481-8B66-98943769E9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294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AC43A-0B4A-4DF6-9BDC-C41BC8A41854}" type="datetime1">
              <a:rPr lang="en-US"/>
              <a:pPr>
                <a:defRPr/>
              </a:pPr>
              <a:t>7/9/2014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www.afscme.org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CA142-A6EE-49DB-B203-003D835273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395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CD196-1929-4E19-9118-A383983FE2F1}" type="datetime1">
              <a:rPr lang="en-US"/>
              <a:pPr>
                <a:defRPr/>
              </a:pPr>
              <a:t>7/9/2014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www.afscme.org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893FC-B95B-47AD-A290-864BF28B41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174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1" t="20958"/>
          <a:stretch>
            <a:fillRect/>
          </a:stretch>
        </p:blipFill>
        <p:spPr bwMode="auto">
          <a:xfrm>
            <a:off x="0" y="0"/>
            <a:ext cx="30416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rgbClr val="00A8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274638"/>
            <a:ext cx="904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52600"/>
            <a:ext cx="1097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619876"/>
            <a:ext cx="28448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180EF5-5D85-442A-8575-E38C16C28AC2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7/9/2014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10350"/>
            <a:ext cx="38608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www.afscme.org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610350"/>
            <a:ext cx="28448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Gill Sans M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B06E9-A100-4ACD-9EA7-8EA1F4B5427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467" y="6159500"/>
            <a:ext cx="202353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7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6" t="20964"/>
          <a:stretch>
            <a:fillRect/>
          </a:stretch>
        </p:blipFill>
        <p:spPr bwMode="auto">
          <a:xfrm>
            <a:off x="0" y="0"/>
            <a:ext cx="30416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rgbClr val="00A8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en-US" sz="1800" dirty="0" smtClean="0">
              <a:cs typeface="Arial" panose="020B0604020202020204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40001" y="190501"/>
            <a:ext cx="9040284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752601"/>
            <a:ext cx="10970684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619875"/>
            <a:ext cx="2842684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FFFFFF"/>
              </a:buClr>
              <a:buSzPct val="100000"/>
              <a:buFont typeface="Gill Sans MT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fld id="{8833EA7A-8D87-4B68-A144-6E8383B077B7}" type="datetimeFigureOut">
              <a:rPr lang="en-US" smtClean="0"/>
              <a:t>7/9/2014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610350"/>
            <a:ext cx="3858684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FFFFFF"/>
              </a:buClr>
              <a:buSzPct val="100000"/>
              <a:buFont typeface="Gill Sans MT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610350"/>
            <a:ext cx="2842684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FFFFFF"/>
              </a:buClr>
              <a:buSzPct val="100000"/>
              <a:buFont typeface="Gill Sans MT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FFFFFF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fld id="{372ADFC1-FEED-4EFB-B096-78FA771C9F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467" y="6159500"/>
            <a:ext cx="202353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2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5" r:id="rId16"/>
    <p:sldLayoutId id="2147483662" r:id="rId17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 MT" pitchFamily="34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 MT" pitchFamily="34" charset="0"/>
        <a:defRPr sz="4000">
          <a:solidFill>
            <a:srgbClr val="000000"/>
          </a:solidFill>
          <a:latin typeface="Gill Sans MT" pitchFamily="32" charset="0"/>
          <a:ea typeface="MS Gothic" charset="0"/>
          <a:cs typeface="MS Gothic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 MT" pitchFamily="34" charset="0"/>
        <a:defRPr sz="4000">
          <a:solidFill>
            <a:srgbClr val="000000"/>
          </a:solidFill>
          <a:latin typeface="Gill Sans MT" pitchFamily="32" charset="0"/>
          <a:ea typeface="MS Gothic" charset="0"/>
          <a:cs typeface="MS Gothic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 MT" pitchFamily="34" charset="0"/>
        <a:defRPr sz="4000">
          <a:solidFill>
            <a:srgbClr val="000000"/>
          </a:solidFill>
          <a:latin typeface="Gill Sans MT" pitchFamily="32" charset="0"/>
          <a:ea typeface="MS Gothic" charset="0"/>
          <a:cs typeface="MS Gothic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 MT" pitchFamily="34" charset="0"/>
        <a:defRPr sz="4000">
          <a:solidFill>
            <a:srgbClr val="000000"/>
          </a:solidFill>
          <a:latin typeface="Gill Sans MT" pitchFamily="32" charset="0"/>
          <a:ea typeface="MS Gothic" charset="0"/>
          <a:cs typeface="MS Gothic" charset="0"/>
        </a:defRPr>
      </a:lvl5pPr>
      <a:lvl6pPr marL="457200"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 MT" pitchFamily="32" charset="0"/>
        <a:defRPr sz="4000">
          <a:solidFill>
            <a:srgbClr val="000000"/>
          </a:solidFill>
          <a:latin typeface="Gill Sans MT" pitchFamily="32" charset="0"/>
          <a:ea typeface="MS Gothic" charset="0"/>
          <a:cs typeface="MS Gothic" charset="0"/>
        </a:defRPr>
      </a:lvl6pPr>
      <a:lvl7pPr marL="914400"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 MT" pitchFamily="32" charset="0"/>
        <a:defRPr sz="4000">
          <a:solidFill>
            <a:srgbClr val="000000"/>
          </a:solidFill>
          <a:latin typeface="Gill Sans MT" pitchFamily="32" charset="0"/>
          <a:ea typeface="MS Gothic" charset="0"/>
          <a:cs typeface="MS Gothic" charset="0"/>
        </a:defRPr>
      </a:lvl7pPr>
      <a:lvl8pPr marL="1371600"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 MT" pitchFamily="32" charset="0"/>
        <a:defRPr sz="4000">
          <a:solidFill>
            <a:srgbClr val="000000"/>
          </a:solidFill>
          <a:latin typeface="Gill Sans MT" pitchFamily="32" charset="0"/>
          <a:ea typeface="MS Gothic" charset="0"/>
          <a:cs typeface="MS Gothic" charset="0"/>
        </a:defRPr>
      </a:lvl8pPr>
      <a:lvl9pPr marL="1828800"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 MT" pitchFamily="32" charset="0"/>
        <a:defRPr sz="4000">
          <a:solidFill>
            <a:srgbClr val="000000"/>
          </a:solidFill>
          <a:latin typeface="Gill Sans MT" pitchFamily="32" charset="0"/>
          <a:ea typeface="MS Gothic" charset="0"/>
          <a:cs typeface="MS Gothic" charset="0"/>
        </a:defRPr>
      </a:lvl9pPr>
    </p:titleStyle>
    <p:bodyStyle>
      <a:lvl1pPr marL="341313" indent="-341313" algn="l" defTabSz="457200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Gill Sans MT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Gill Sans MT" pitchFamily="34" charset="0"/>
        <a:buChar char="–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Gill Sans MT" pitchFamily="34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Gill Sans MT" pitchFamily="34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Gill Sans MT" pitchFamily="34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Gill Sans MT" pitchFamily="32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Gill Sans MT" pitchFamily="32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Gill Sans MT" pitchFamily="32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Gill Sans MT" pitchFamily="32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hyperlink" Target="http://www.pkids.org/diseases/pertussis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14" y="-109728"/>
            <a:ext cx="10543812" cy="639254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ctangle 4"/>
          <p:cNvSpPr/>
          <p:nvPr/>
        </p:nvSpPr>
        <p:spPr>
          <a:xfrm>
            <a:off x="2062881" y="2967335"/>
            <a:ext cx="80662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HOT TOPICS IN </a:t>
            </a:r>
          </a:p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HEALTH 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AND SAFETY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895"/>
            <a:ext cx="18954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77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1" y="190501"/>
            <a:ext cx="9040284" cy="1084507"/>
          </a:xfrm>
        </p:spPr>
        <p:txBody>
          <a:bodyPr/>
          <a:lstStyle/>
          <a:p>
            <a:pPr algn="ctr"/>
            <a:r>
              <a:rPr lang="en-US" dirty="0" smtClean="0"/>
              <a:t>9 Pictograms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735" y="1043190"/>
            <a:ext cx="8303560" cy="505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2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15816"/>
            <a:ext cx="8229600" cy="973016"/>
          </a:xfrm>
        </p:spPr>
        <p:txBody>
          <a:bodyPr/>
          <a:lstStyle/>
          <a:p>
            <a:pPr algn="ctr"/>
            <a:r>
              <a:rPr lang="en-US" altLang="en-US" sz="3200" b="1" dirty="0"/>
              <a:t>The Safety Data Sheet (SDS)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828800" y="3048000"/>
            <a:ext cx="4191000" cy="3124200"/>
          </a:xfrm>
        </p:spPr>
        <p:txBody>
          <a:bodyPr>
            <a:normAutofit lnSpcReduction="10000"/>
          </a:bodyPr>
          <a:lstStyle/>
          <a:p>
            <a:pPr marL="533400" indent="-533400">
              <a:lnSpc>
                <a:spcPct val="80000"/>
              </a:lnSpc>
              <a:buFontTx/>
              <a:buAutoNum type="arabicParenR"/>
            </a:pPr>
            <a:r>
              <a:rPr lang="en-US" altLang="en-US" sz="2000" b="1" dirty="0"/>
              <a:t>Identification of substance or mixture and of the supplier</a:t>
            </a:r>
          </a:p>
          <a:p>
            <a:pPr marL="533400" indent="-533400">
              <a:lnSpc>
                <a:spcPct val="80000"/>
              </a:lnSpc>
              <a:buFontTx/>
              <a:buAutoNum type="arabicParenR"/>
            </a:pPr>
            <a:r>
              <a:rPr lang="en-US" altLang="en-US" sz="2000" b="1" dirty="0"/>
              <a:t>Hazard identification</a:t>
            </a:r>
          </a:p>
          <a:p>
            <a:pPr marL="533400" indent="-533400">
              <a:lnSpc>
                <a:spcPct val="80000"/>
              </a:lnSpc>
              <a:buFontTx/>
              <a:buAutoNum type="arabicParenR"/>
            </a:pPr>
            <a:r>
              <a:rPr lang="en-US" altLang="en-US" sz="2000" b="1" dirty="0"/>
              <a:t>Information on ingredients</a:t>
            </a:r>
          </a:p>
          <a:p>
            <a:pPr marL="533400" indent="-533400">
              <a:lnSpc>
                <a:spcPct val="80000"/>
              </a:lnSpc>
              <a:buFontTx/>
              <a:buAutoNum type="arabicParenR"/>
            </a:pPr>
            <a:r>
              <a:rPr lang="en-US" altLang="en-US" sz="2000" b="1" dirty="0"/>
              <a:t>First aid measures</a:t>
            </a:r>
          </a:p>
          <a:p>
            <a:pPr marL="533400" indent="-533400">
              <a:lnSpc>
                <a:spcPct val="80000"/>
              </a:lnSpc>
              <a:buFontTx/>
              <a:buAutoNum type="arabicParenR"/>
            </a:pPr>
            <a:r>
              <a:rPr lang="en-US" altLang="en-US" sz="2000" b="1" dirty="0"/>
              <a:t>Firefighting measures</a:t>
            </a:r>
          </a:p>
          <a:p>
            <a:pPr marL="533400" indent="-533400">
              <a:lnSpc>
                <a:spcPct val="80000"/>
              </a:lnSpc>
              <a:buFontTx/>
              <a:buAutoNum type="arabicParenR"/>
            </a:pPr>
            <a:r>
              <a:rPr lang="en-US" altLang="en-US" sz="2000" b="1" dirty="0"/>
              <a:t>Accidental release</a:t>
            </a:r>
          </a:p>
          <a:p>
            <a:pPr marL="533400" indent="-533400">
              <a:lnSpc>
                <a:spcPct val="80000"/>
              </a:lnSpc>
              <a:buFontTx/>
              <a:buAutoNum type="arabicParenR" startAt="7"/>
            </a:pPr>
            <a:r>
              <a:rPr lang="en-US" altLang="en-US" sz="2000" b="1" dirty="0"/>
              <a:t>Handling and storage</a:t>
            </a:r>
          </a:p>
          <a:p>
            <a:pPr marL="533400" indent="-533400">
              <a:lnSpc>
                <a:spcPct val="80000"/>
              </a:lnSpc>
              <a:buFontTx/>
              <a:buAutoNum type="arabicParenR" startAt="7"/>
            </a:pPr>
            <a:r>
              <a:rPr lang="en-US" altLang="en-US" sz="2000" b="1" dirty="0"/>
              <a:t>Exposure controls/PPE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096000" y="2667000"/>
            <a:ext cx="4191000" cy="3733800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80000"/>
              </a:lnSpc>
              <a:buFontTx/>
              <a:buAutoNum type="arabicParenR" startAt="7"/>
            </a:pPr>
            <a:endParaRPr lang="en-US" altLang="en-US" sz="2000" dirty="0"/>
          </a:p>
          <a:p>
            <a:pPr marL="457200" indent="-457200">
              <a:lnSpc>
                <a:spcPct val="80000"/>
              </a:lnSpc>
              <a:buFontTx/>
              <a:buAutoNum type="arabicParenR" startAt="9"/>
            </a:pPr>
            <a:r>
              <a:rPr lang="en-US" altLang="en-US" sz="2000" b="1" dirty="0"/>
              <a:t>Stability and reactivity</a:t>
            </a:r>
          </a:p>
          <a:p>
            <a:pPr marL="457200" indent="-457200">
              <a:lnSpc>
                <a:spcPct val="80000"/>
              </a:lnSpc>
              <a:buFontTx/>
              <a:buAutoNum type="arabicParenR" startAt="9"/>
            </a:pPr>
            <a:r>
              <a:rPr lang="en-US" altLang="en-US" sz="2000" b="1" dirty="0"/>
              <a:t>Health effects -Physical and chemical properties</a:t>
            </a:r>
          </a:p>
          <a:p>
            <a:pPr marL="457200" indent="-457200">
              <a:lnSpc>
                <a:spcPct val="80000"/>
              </a:lnSpc>
              <a:buFontTx/>
              <a:buAutoNum type="arabicParenR" startAt="9"/>
            </a:pPr>
            <a:r>
              <a:rPr lang="en-US" altLang="en-US" sz="2000" b="1" dirty="0"/>
              <a:t>toxicity</a:t>
            </a:r>
          </a:p>
          <a:p>
            <a:pPr marL="457200" indent="-457200">
              <a:lnSpc>
                <a:spcPct val="80000"/>
              </a:lnSpc>
              <a:buFontTx/>
              <a:buAutoNum type="arabicParenR" startAt="9"/>
            </a:pPr>
            <a:r>
              <a:rPr lang="en-US" altLang="en-US" sz="2000" b="1" dirty="0"/>
              <a:t>Ecological info*</a:t>
            </a:r>
          </a:p>
          <a:p>
            <a:pPr marL="457200" indent="-457200">
              <a:lnSpc>
                <a:spcPct val="80000"/>
              </a:lnSpc>
              <a:buFontTx/>
              <a:buAutoNum type="arabicParenR" startAt="9"/>
            </a:pPr>
            <a:r>
              <a:rPr lang="en-US" altLang="en-US" sz="2000" b="1" dirty="0"/>
              <a:t>Disposal</a:t>
            </a:r>
          </a:p>
          <a:p>
            <a:pPr marL="457200" indent="-457200">
              <a:lnSpc>
                <a:spcPct val="80000"/>
              </a:lnSpc>
              <a:buFontTx/>
              <a:buAutoNum type="arabicParenR" startAt="9"/>
            </a:pPr>
            <a:r>
              <a:rPr lang="en-US" altLang="en-US" sz="2000" b="1" dirty="0"/>
              <a:t>Transport</a:t>
            </a:r>
          </a:p>
          <a:p>
            <a:pPr marL="457200" indent="-457200">
              <a:lnSpc>
                <a:spcPct val="80000"/>
              </a:lnSpc>
              <a:buFontTx/>
              <a:buAutoNum type="arabicParenR" startAt="9"/>
            </a:pPr>
            <a:r>
              <a:rPr lang="en-US" altLang="en-US" sz="2000" b="1" dirty="0"/>
              <a:t>Regulatory information-optional</a:t>
            </a:r>
          </a:p>
          <a:p>
            <a:pPr marL="457200" indent="-457200">
              <a:lnSpc>
                <a:spcPct val="80000"/>
              </a:lnSpc>
              <a:buFontTx/>
              <a:buAutoNum type="arabicParenR" startAt="9"/>
            </a:pPr>
            <a:r>
              <a:rPr lang="en-US" altLang="en-US" sz="2000" b="1" dirty="0"/>
              <a:t>Other information incl. date of preparation or revision</a:t>
            </a:r>
          </a:p>
          <a:p>
            <a:pPr marL="457200" indent="-457200">
              <a:lnSpc>
                <a:spcPct val="80000"/>
              </a:lnSpc>
              <a:buFontTx/>
              <a:buAutoNum type="arabicParenR" startAt="9"/>
            </a:pPr>
            <a:endParaRPr lang="en-US" altLang="en-US" sz="2000" b="1" dirty="0"/>
          </a:p>
          <a:p>
            <a:pPr marL="457200" indent="-457200">
              <a:lnSpc>
                <a:spcPct val="80000"/>
              </a:lnSpc>
              <a:buFontTx/>
              <a:buAutoNum type="arabicParenR" startAt="9"/>
            </a:pPr>
            <a:endParaRPr lang="en-US" altLang="en-US" sz="2000" b="1" dirty="0"/>
          </a:p>
          <a:p>
            <a:pPr marL="457200" indent="-457200">
              <a:lnSpc>
                <a:spcPct val="80000"/>
              </a:lnSpc>
              <a:buFontTx/>
              <a:buAutoNum type="arabicParenR" startAt="6"/>
            </a:pPr>
            <a:endParaRPr lang="en-US" altLang="en-US" sz="2000" b="1" dirty="0"/>
          </a:p>
          <a:p>
            <a:pPr marL="457200" indent="-457200">
              <a:lnSpc>
                <a:spcPct val="80000"/>
              </a:lnSpc>
            </a:pPr>
            <a:endParaRPr lang="en-US" altLang="en-US" sz="2000" b="1" dirty="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895600" y="2133601"/>
            <a:ext cx="670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2"/>
                </a:solidFill>
              </a:rPr>
              <a:t>ORDER IS SPECIFIC AND REQUIRED!</a:t>
            </a:r>
          </a:p>
        </p:txBody>
      </p:sp>
    </p:spTree>
    <p:extLst>
      <p:ext uri="{BB962C8B-B14F-4D97-AF65-F5344CB8AC3E}">
        <p14:creationId xmlns:p14="http://schemas.microsoft.com/office/powerpoint/2010/main" val="46594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/>
          <p:cNvGraphicFramePr>
            <a:graphicFrameLocks/>
          </p:cNvGraphicFramePr>
          <p:nvPr/>
        </p:nvGraphicFramePr>
        <p:xfrm>
          <a:off x="3062289" y="1636713"/>
          <a:ext cx="6503987" cy="48085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3832"/>
                <a:gridCol w="2754629"/>
                <a:gridCol w="2295526"/>
              </a:tblGrid>
              <a:tr h="46924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Franklin Gothic Demi Cond" pitchFamily="34" charset="0"/>
                        </a:rPr>
                        <a:t>WHEN?</a:t>
                      </a:r>
                      <a:endParaRPr lang="en-US" sz="2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Demi Cond" pitchFamily="34" charset="0"/>
                      </a:endParaRPr>
                    </a:p>
                  </a:txBody>
                  <a:tcPr marL="91437" marR="91437" marT="41989" marB="419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Franklin Gothic Demi Cond" pitchFamily="34" charset="0"/>
                        </a:rPr>
                        <a:t>WHAT?</a:t>
                      </a:r>
                      <a:endParaRPr lang="en-US" sz="2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Demi Cond" pitchFamily="34" charset="0"/>
                      </a:endParaRPr>
                    </a:p>
                  </a:txBody>
                  <a:tcPr marL="91437" marR="91437" marT="41989" marB="419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Franklin Gothic Demi Cond" pitchFamily="34" charset="0"/>
                        </a:rPr>
                        <a:t>WHO?</a:t>
                      </a:r>
                      <a:endParaRPr lang="en-US" sz="2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Demi Cond" pitchFamily="34" charset="0"/>
                      </a:endParaRPr>
                    </a:p>
                  </a:txBody>
                  <a:tcPr marL="91437" marR="91437" marT="41989" marB="419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84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December 1, 2013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Train employees on the new label elements and safety data sheet (SDS) format.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Employers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3743">
                <a:tc>
                  <a:txBody>
                    <a:bodyPr/>
                    <a:lstStyle/>
                    <a:p>
                      <a:pPr algn="ctr"/>
                      <a:r>
                        <a:rPr lang="da-DK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June 1, 2015*</a:t>
                      </a:r>
                    </a:p>
                    <a:p>
                      <a:pPr algn="ctr"/>
                      <a:r>
                        <a:rPr lang="da-DK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December 1, 2015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Compliance with all modified provisions of this final rule, except: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The Distributor shall not ship containers labeled by the chemical manufacturer or importer unless it is a GHS label 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Chemical manufacturers, importers, distributors and employers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374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June 1, 2016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Update alternative workplace labeling and hazard communication program as necessary, and provide additional employee training for newly identified physical or health hazards.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Employers 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496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Transition Period to the effective completion dates noted above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May comply with either 29 CFR 1910.1200 (the final standard), or the current standard, or both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/>
                          </a:solidFill>
                          <a:latin typeface="Franklin Gothic Book" pitchFamily="34" charset="0"/>
                        </a:rPr>
                        <a:t>Chemical manufacturers, importers, distributors, and employers</a:t>
                      </a:r>
                    </a:p>
                  </a:txBody>
                  <a:tcPr marL="28574" marR="28574" marT="26244" marB="262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13245" y="344487"/>
            <a:ext cx="7696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Timetable for Revisions to HCS</a:t>
            </a:r>
          </a:p>
        </p:txBody>
      </p:sp>
    </p:spTree>
    <p:extLst>
      <p:ext uri="{BB962C8B-B14F-4D97-AF65-F5344CB8AC3E}">
        <p14:creationId xmlns:p14="http://schemas.microsoft.com/office/powerpoint/2010/main" val="425174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Silica</a:t>
            </a:r>
          </a:p>
        </p:txBody>
      </p:sp>
      <p:pic>
        <p:nvPicPr>
          <p:cNvPr id="34819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1" y="228600"/>
            <a:ext cx="2143125" cy="2133600"/>
          </a:xfrm>
        </p:spPr>
      </p:pic>
      <p:pic>
        <p:nvPicPr>
          <p:cNvPr id="34820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0488" y="152400"/>
            <a:ext cx="2500312" cy="2286000"/>
          </a:xfrm>
        </p:spPr>
      </p:pic>
      <p:sp>
        <p:nvSpPr>
          <p:cNvPr id="3482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981200" y="2438401"/>
            <a:ext cx="8229600" cy="3687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Crystalline silica is a natural part  of the earths crust and is a basic component of sand and granite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Breathing in silica particles can cause silicosis, a serious and debilitating disease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About 1.7 million workers are at risk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Highway and road workers can be  exposed to silica dust during sandblasting, trenching activities, automotive repair and cement maintenance work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66645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Silicosis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21972" y="1143001"/>
            <a:ext cx="7863044" cy="4983164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Breathing in silica dust causes scar tissue (fibrosis) and lumps (nodules) to form in the lungs</a:t>
            </a:r>
          </a:p>
          <a:p>
            <a:pPr eaLnBrk="1" hangingPunct="1"/>
            <a:r>
              <a:rPr lang="en-US" altLang="en-US" dirty="0" smtClean="0"/>
              <a:t>Scarring limits the ability of the lungs to expand and take oxygen from the air.</a:t>
            </a:r>
          </a:p>
          <a:p>
            <a:pPr eaLnBrk="1" hangingPunct="1"/>
            <a:r>
              <a:rPr lang="en-US" altLang="en-US" dirty="0" smtClean="0"/>
              <a:t>Early symptoms include shortness of breath, fever, and bluish skin around the ear lobes or lips</a:t>
            </a:r>
          </a:p>
          <a:p>
            <a:pPr eaLnBrk="1" hangingPunct="1"/>
            <a:r>
              <a:rPr lang="en-US" altLang="en-US" dirty="0" smtClean="0"/>
              <a:t>Later symptoms include fatigue, extreme difficulty breathing, pain in the chest, loss of appetite</a:t>
            </a:r>
          </a:p>
          <a:p>
            <a:pPr eaLnBrk="1" hangingPunct="1"/>
            <a:r>
              <a:rPr lang="en-US" altLang="en-US" dirty="0" smtClean="0"/>
              <a:t>There is no cure for silicosis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16" y="1261168"/>
            <a:ext cx="3578225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37416" y="5819104"/>
            <a:ext cx="345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X-ray </a:t>
            </a:r>
            <a:r>
              <a:rPr lang="en-US" dirty="0"/>
              <a:t>of a lung with silicosis</a:t>
            </a:r>
          </a:p>
        </p:txBody>
      </p:sp>
    </p:spTree>
    <p:extLst>
      <p:ext uri="{BB962C8B-B14F-4D97-AF65-F5344CB8AC3E}">
        <p14:creationId xmlns:p14="http://schemas.microsoft.com/office/powerpoint/2010/main" val="3151061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Will the New </a:t>
            </a:r>
            <a:r>
              <a:rPr lang="en-US" dirty="0"/>
              <a:t>S</a:t>
            </a:r>
            <a:r>
              <a:rPr lang="en-US" dirty="0" smtClean="0"/>
              <a:t>tandard Say?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>
          <a:xfrm>
            <a:off x="609599" y="1600201"/>
            <a:ext cx="7542871" cy="4525963"/>
          </a:xfrm>
        </p:spPr>
        <p:txBody>
          <a:bodyPr/>
          <a:lstStyle/>
          <a:p>
            <a:r>
              <a:rPr lang="en-US" dirty="0" smtClean="0"/>
              <a:t>Reduce the permissible exposure limit (PEL) to 50 </a:t>
            </a:r>
            <a:r>
              <a:rPr lang="en-US" dirty="0" smtClean="0">
                <a:sym typeface="Symbol"/>
              </a:rPr>
              <a:t>g for both construction and gen. industry</a:t>
            </a:r>
          </a:p>
          <a:p>
            <a:r>
              <a:rPr lang="en-US" dirty="0" smtClean="0">
                <a:sym typeface="Symbol"/>
              </a:rPr>
              <a:t>Requires controls</a:t>
            </a:r>
          </a:p>
          <a:p>
            <a:r>
              <a:rPr lang="en-US" dirty="0" smtClean="0">
                <a:sym typeface="Symbol"/>
              </a:rPr>
              <a:t>Limits access to high exposures</a:t>
            </a:r>
          </a:p>
          <a:p>
            <a:r>
              <a:rPr lang="en-US" dirty="0" smtClean="0">
                <a:sym typeface="Symbol"/>
              </a:rPr>
              <a:t>Provide for medical exams</a:t>
            </a:r>
          </a:p>
          <a:p>
            <a:r>
              <a:rPr lang="en-US" dirty="0" smtClean="0">
                <a:sym typeface="Symbol"/>
              </a:rPr>
              <a:t>Provide for training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178" y="4588644"/>
            <a:ext cx="2703116" cy="202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www.afscme.org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BB82D-97F1-4F1D-A9FF-4DE40A21F833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94" y="2432206"/>
            <a:ext cx="3944937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31572" y="5645103"/>
            <a:ext cx="237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respirable silica</a:t>
            </a:r>
          </a:p>
        </p:txBody>
      </p:sp>
    </p:spTree>
    <p:extLst>
      <p:ext uri="{BB962C8B-B14F-4D97-AF65-F5344CB8AC3E}">
        <p14:creationId xmlns:p14="http://schemas.microsoft.com/office/powerpoint/2010/main" val="10582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Controls for Silica</a:t>
            </a:r>
          </a:p>
        </p:txBody>
      </p:sp>
      <p:pic>
        <p:nvPicPr>
          <p:cNvPr id="39939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4801" y="825500"/>
            <a:ext cx="2284413" cy="2438400"/>
          </a:xfrm>
        </p:spPr>
      </p:pic>
      <p:pic>
        <p:nvPicPr>
          <p:cNvPr id="39940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8815" y="952500"/>
            <a:ext cx="1819275" cy="2514600"/>
          </a:xfrm>
        </p:spPr>
      </p:pic>
      <p:sp>
        <p:nvSpPr>
          <p:cNvPr id="3994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676400" y="3429001"/>
            <a:ext cx="8534400" cy="2697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Engineering: Blasting cabinets, water sprays, local exhaust ventilation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Administrative: Identify all possible work assignments that can expose workers. Air monitor blasting operations. Train workers in techniques to control silica dust.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PPE: Where exposure can not be controlled by engineering controls, use a respirator approved for silica dust. A CE positive pressure abrasive blasting respirator is requires for sandblasting</a:t>
            </a:r>
          </a:p>
        </p:txBody>
      </p:sp>
    </p:spTree>
    <p:extLst>
      <p:ext uri="{BB962C8B-B14F-4D97-AF65-F5344CB8AC3E}">
        <p14:creationId xmlns:p14="http://schemas.microsoft.com/office/powerpoint/2010/main" val="1243952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apollo_600h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9600"/>
            <a:ext cx="20002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5" descr="wbla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304800"/>
            <a:ext cx="31877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743200" y="5943601"/>
            <a:ext cx="762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CE Positive pressure unit                 Wet Process Blasting System</a:t>
            </a:r>
          </a:p>
        </p:txBody>
      </p:sp>
    </p:spTree>
    <p:extLst>
      <p:ext uri="{BB962C8B-B14F-4D97-AF65-F5344CB8AC3E}">
        <p14:creationId xmlns:p14="http://schemas.microsoft.com/office/powerpoint/2010/main" val="1200915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9042400" cy="1019176"/>
          </a:xfrm>
        </p:spPr>
        <p:txBody>
          <a:bodyPr/>
          <a:lstStyle/>
          <a:p>
            <a:pPr algn="ctr"/>
            <a:r>
              <a:rPr lang="en-US" altLang="en-US" dirty="0" smtClean="0"/>
              <a:t>Controls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86632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58" y="87392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0" y="4154488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4171792"/>
            <a:ext cx="3373120" cy="25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6"/>
          <p:cNvSpPr txBox="1">
            <a:spLocks noChangeArrowheads="1"/>
          </p:cNvSpPr>
          <p:nvPr/>
        </p:nvSpPr>
        <p:spPr bwMode="auto">
          <a:xfrm>
            <a:off x="1605280" y="3844132"/>
            <a:ext cx="4947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Walk-Behind Concrete Saw without Control</a:t>
            </a:r>
          </a:p>
        </p:txBody>
      </p:sp>
      <p:sp>
        <p:nvSpPr>
          <p:cNvPr id="43016" name="Rectangle 7"/>
          <p:cNvSpPr>
            <a:spLocks noChangeArrowheads="1"/>
          </p:cNvSpPr>
          <p:nvPr/>
        </p:nvSpPr>
        <p:spPr bwMode="auto">
          <a:xfrm>
            <a:off x="6759258" y="3731420"/>
            <a:ext cx="51177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Walk-Behind Concrete Saw with Water Control</a:t>
            </a:r>
          </a:p>
        </p:txBody>
      </p:sp>
    </p:spTree>
    <p:extLst>
      <p:ext uri="{BB962C8B-B14F-4D97-AF65-F5344CB8AC3E}">
        <p14:creationId xmlns:p14="http://schemas.microsoft.com/office/powerpoint/2010/main" val="2871658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Status of the Silica Standard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553791" y="1754748"/>
            <a:ext cx="5801217" cy="4525963"/>
          </a:xfrm>
        </p:spPr>
        <p:txBody>
          <a:bodyPr/>
          <a:lstStyle/>
          <a:p>
            <a:r>
              <a:rPr lang="en-US" dirty="0" smtClean="0"/>
              <a:t>Hearing completed; final briefs due in August</a:t>
            </a:r>
          </a:p>
          <a:p>
            <a:r>
              <a:rPr lang="en-US" dirty="0" smtClean="0"/>
              <a:t>Senate Appropriations </a:t>
            </a:r>
            <a:r>
              <a:rPr lang="en-US" dirty="0"/>
              <a:t>C</a:t>
            </a:r>
            <a:r>
              <a:rPr lang="en-US" dirty="0" smtClean="0"/>
              <a:t>ommittee</a:t>
            </a:r>
          </a:p>
          <a:p>
            <a:pPr lvl="1"/>
            <a:r>
              <a:rPr lang="en-US" dirty="0"/>
              <a:t>offer an amendment at the full committee Labor-HHS mark-up to block OSHA’s silica </a:t>
            </a:r>
            <a:r>
              <a:rPr lang="en-US" dirty="0" smtClean="0"/>
              <a:t>standard</a:t>
            </a:r>
          </a:p>
          <a:p>
            <a:r>
              <a:rPr lang="en-US" dirty="0" smtClean="0"/>
              <a:t>If not blocked, standard should be out next year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71" y="1243265"/>
            <a:ext cx="3130820" cy="4670139"/>
          </a:xfrm>
        </p:spPr>
      </p:pic>
    </p:spTree>
    <p:extLst>
      <p:ext uri="{BB962C8B-B14F-4D97-AF65-F5344CB8AC3E}">
        <p14:creationId xmlns:p14="http://schemas.microsoft.com/office/powerpoint/2010/main" val="938159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Who’s in the Room?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179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955" y="177622"/>
            <a:ext cx="10228003" cy="1311275"/>
          </a:xfrm>
        </p:spPr>
        <p:txBody>
          <a:bodyPr/>
          <a:lstStyle/>
          <a:p>
            <a:r>
              <a:rPr lang="en-US" dirty="0" smtClean="0"/>
              <a:t>Fall Protection-Fall Safety Stand-down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16" y="1294705"/>
            <a:ext cx="3412902" cy="5275983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512158" y="1429555"/>
            <a:ext cx="6068126" cy="4664859"/>
          </a:xfrm>
        </p:spPr>
        <p:txBody>
          <a:bodyPr/>
          <a:lstStyle/>
          <a:p>
            <a:r>
              <a:rPr lang="en-US" dirty="0" smtClean="0"/>
              <a:t>Lack of fall protection the # 1 citation</a:t>
            </a:r>
          </a:p>
          <a:p>
            <a:r>
              <a:rPr lang="en-US" dirty="0" smtClean="0"/>
              <a:t>Falls the leading cause of death in construction (284 in 2010)</a:t>
            </a:r>
          </a:p>
          <a:p>
            <a:r>
              <a:rPr lang="en-US" dirty="0" smtClean="0"/>
              <a:t>OSHA emphasis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www.afscme.org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ED6BB82D-97F1-4F1D-A9FF-4DE40A21F833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58" y="3980212"/>
            <a:ext cx="4063492" cy="2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58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046" y="274638"/>
            <a:ext cx="8663354" cy="1143000"/>
          </a:xfrm>
        </p:spPr>
        <p:txBody>
          <a:bodyPr/>
          <a:lstStyle/>
          <a:p>
            <a:r>
              <a:rPr lang="en-US" dirty="0" smtClean="0"/>
              <a:t>Recent outbreaks-measles mumps pertussis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795" y="2056606"/>
            <a:ext cx="5821907" cy="4351338"/>
          </a:xfrm>
        </p:spPr>
        <p:txBody>
          <a:bodyPr/>
          <a:lstStyle/>
          <a:p>
            <a:r>
              <a:rPr lang="en-US" dirty="0" smtClean="0"/>
              <a:t>CDC-highest rates of measles in 20 years</a:t>
            </a:r>
          </a:p>
          <a:p>
            <a:r>
              <a:rPr lang="en-US" dirty="0" smtClean="0"/>
              <a:t>Multiple mumps outbreaks</a:t>
            </a:r>
          </a:p>
          <a:p>
            <a:pPr lvl="1"/>
            <a:r>
              <a:rPr lang="en-US" dirty="0" smtClean="0"/>
              <a:t>Fordham State university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Pertussis-breakouts in CA 3 X’s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last years infection rate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99" y="3230865"/>
            <a:ext cx="2749750" cy="264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564" y="1260046"/>
            <a:ext cx="245745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849" y="1233488"/>
            <a:ext cx="250031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372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071446" y="76200"/>
            <a:ext cx="7355254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/>
              <a:t>Pertussis: An Old Problem Making a Comeback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3638" y="1558344"/>
            <a:ext cx="7289443" cy="4842457"/>
          </a:xfrm>
        </p:spPr>
        <p:txBody>
          <a:bodyPr/>
          <a:lstStyle/>
          <a:p>
            <a:r>
              <a:rPr lang="en-US" altLang="en-US" dirty="0"/>
              <a:t>Also known as Whooping Cough</a:t>
            </a:r>
          </a:p>
          <a:p>
            <a:r>
              <a:rPr lang="en-US" altLang="en-US" dirty="0"/>
              <a:t>Caused by a bacteria </a:t>
            </a:r>
            <a:r>
              <a:rPr lang="en-US" altLang="en-US" i="1" dirty="0"/>
              <a:t>B. Pertussis</a:t>
            </a:r>
            <a:endParaRPr lang="en-US" altLang="en-US" dirty="0"/>
          </a:p>
          <a:p>
            <a:r>
              <a:rPr lang="en-US" altLang="en-US" dirty="0"/>
              <a:t>Can occur at any age, but can be deadly in infants</a:t>
            </a:r>
          </a:p>
          <a:p>
            <a:r>
              <a:rPr lang="en-US" altLang="en-US" dirty="0"/>
              <a:t>Immunity drops w/age; booster recommended for teens and adults</a:t>
            </a:r>
          </a:p>
          <a:p>
            <a:r>
              <a:rPr lang="en-US" altLang="en-US" dirty="0"/>
              <a:t>48,000 cases and 18 deaths in 2012</a:t>
            </a:r>
          </a:p>
          <a:p>
            <a:r>
              <a:rPr lang="en-US" altLang="en-US" dirty="0">
                <a:hlinkClick r:id="rId4"/>
              </a:rPr>
              <a:t>http://www.pkids.org/diseases/pertussis.html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25604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2138" y="973428"/>
            <a:ext cx="3140075" cy="2133600"/>
          </a:xfrm>
        </p:spPr>
      </p:pic>
      <p:pic>
        <p:nvPicPr>
          <p:cNvPr id="2560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97" y="3182155"/>
            <a:ext cx="3375337" cy="22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810" y="5611970"/>
            <a:ext cx="19335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498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558" y="21636"/>
            <a:ext cx="9727842" cy="1143000"/>
          </a:xfrm>
        </p:spPr>
        <p:txBody>
          <a:bodyPr/>
          <a:lstStyle/>
          <a:p>
            <a:r>
              <a:rPr lang="en-US" dirty="0" smtClean="0"/>
              <a:t>MERS-Middle Eastern Respiratory Syndrome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106680" y="1506827"/>
            <a:ext cx="5887720" cy="502276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Coronavirus</a:t>
            </a:r>
          </a:p>
          <a:p>
            <a:r>
              <a:rPr lang="en-US" dirty="0" smtClean="0"/>
              <a:t>Possible origin Egyptian Tomb Bats</a:t>
            </a:r>
          </a:p>
          <a:p>
            <a:r>
              <a:rPr lang="en-US" dirty="0" smtClean="0"/>
              <a:t>Carried by Camels</a:t>
            </a:r>
          </a:p>
          <a:p>
            <a:r>
              <a:rPr lang="en-US" dirty="0" smtClean="0"/>
              <a:t>First reported in Saudi Arabia</a:t>
            </a:r>
          </a:p>
          <a:p>
            <a:pPr marL="0" indent="0">
              <a:buNone/>
            </a:pPr>
            <a:r>
              <a:rPr lang="en-US" dirty="0" smtClean="0"/>
              <a:t>    In 2012 </a:t>
            </a:r>
          </a:p>
          <a:p>
            <a:r>
              <a:rPr lang="en-US" dirty="0" smtClean="0"/>
              <a:t>MERS can be spread by close contact (caregivers)</a:t>
            </a:r>
          </a:p>
          <a:p>
            <a:r>
              <a:rPr lang="en-US" dirty="0" smtClean="0"/>
              <a:t>MERS can affect anyone</a:t>
            </a:r>
            <a:endParaRPr lang="en-US" dirty="0"/>
          </a:p>
          <a:p>
            <a:r>
              <a:rPr lang="en-US" dirty="0"/>
              <a:t>Interim </a:t>
            </a:r>
            <a:r>
              <a:rPr lang="en-US" dirty="0" smtClean="0"/>
              <a:t>Guidance: http</a:t>
            </a:r>
            <a:r>
              <a:rPr lang="en-US" dirty="0"/>
              <a:t>://</a:t>
            </a:r>
            <a:r>
              <a:rPr lang="en-US" dirty="0" smtClean="0"/>
              <a:t>www.cdc.gov/coronavirus/mers/interim-guidance.html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65" y="920796"/>
            <a:ext cx="3968507" cy="396850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84" y="4155913"/>
            <a:ext cx="2560095" cy="2560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71" y="2500524"/>
            <a:ext cx="2700194" cy="14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52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879" y="1559168"/>
            <a:ext cx="5471161" cy="5298831"/>
          </a:xfrm>
        </p:spPr>
        <p:txBody>
          <a:bodyPr>
            <a:normAutofit/>
          </a:bodyPr>
          <a:lstStyle/>
          <a:p>
            <a:r>
              <a:rPr lang="en-US" dirty="0" smtClean="0"/>
              <a:t>9 counties with confirmed cases</a:t>
            </a:r>
          </a:p>
          <a:p>
            <a:r>
              <a:rPr lang="en-US" dirty="0" smtClean="0"/>
              <a:t>11 countries with travel-related cases</a:t>
            </a:r>
          </a:p>
          <a:p>
            <a:r>
              <a:rPr lang="en-US" dirty="0"/>
              <a:t>All reported cases have been linked to countries in and near the Arabian Peninsula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 of May, 536 confirmed cases, 114 deaths</a:t>
            </a:r>
            <a:endParaRPr lang="en-US" dirty="0"/>
          </a:p>
          <a:p>
            <a:r>
              <a:rPr lang="en-US" dirty="0" smtClean="0"/>
              <a:t>2 confirmed US cases-no transfer to others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80" y="1280160"/>
            <a:ext cx="6416041" cy="5313284"/>
          </a:xfrm>
        </p:spPr>
      </p:pic>
    </p:spTree>
    <p:extLst>
      <p:ext uri="{BB962C8B-B14F-4D97-AF65-F5344CB8AC3E}">
        <p14:creationId xmlns:p14="http://schemas.microsoft.com/office/powerpoint/2010/main" val="3928256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The Impact of Drug Resistance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738554" y="1676400"/>
            <a:ext cx="9015046" cy="4419600"/>
          </a:xfrm>
        </p:spPr>
        <p:txBody>
          <a:bodyPr/>
          <a:lstStyle/>
          <a:p>
            <a:r>
              <a:rPr lang="en-US" altLang="en-US" sz="2400" dirty="0" smtClean="0"/>
              <a:t>Drug resistant pathogens are a growing threat to ALL people</a:t>
            </a:r>
          </a:p>
          <a:p>
            <a:r>
              <a:rPr lang="en-US" altLang="en-US" sz="2400" dirty="0" smtClean="0"/>
              <a:t>Every year, nearly 2 million patients in the US get an infection in a hospital</a:t>
            </a:r>
          </a:p>
          <a:p>
            <a:r>
              <a:rPr lang="en-US" altLang="en-US" sz="2400" dirty="0" smtClean="0"/>
              <a:t>Of those, nearly 90,000 die as a result of their infection</a:t>
            </a:r>
          </a:p>
          <a:p>
            <a:r>
              <a:rPr lang="en-US" altLang="en-US" sz="2400" dirty="0" smtClean="0"/>
              <a:t>More the 70% of the bacteria that cause HAIs are resistant to at least one drug commonly used to treat </a:t>
            </a:r>
          </a:p>
          <a:p>
            <a:r>
              <a:rPr lang="en-US" altLang="en-US" sz="2400" dirty="0" smtClean="0"/>
              <a:t>Linked to longer hospital stays, use of more toxic drugs, poorer patient outcomes, more expense </a:t>
            </a:r>
          </a:p>
          <a:p>
            <a:r>
              <a:rPr lang="en-US" altLang="en-US" sz="2400" dirty="0" smtClean="0"/>
              <a:t>CDC Campaign*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cs typeface="Arial" charset="0"/>
              </a:rPr>
              <a:t>www.afscme.org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FC152E-CBE6-4594-B53E-8C076E566630}" type="slidenum">
              <a:rPr lang="en-US" altLang="en-US" sz="120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 dirty="0">
              <a:solidFill>
                <a:srgbClr val="FFFFFF"/>
              </a:solidFill>
            </a:endParaRPr>
          </a:p>
        </p:txBody>
      </p:sp>
      <p:pic>
        <p:nvPicPr>
          <p:cNvPr id="1946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646362"/>
            <a:ext cx="26416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777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Resistant 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428" y="1653198"/>
            <a:ext cx="10972800" cy="4343400"/>
          </a:xfrm>
        </p:spPr>
        <p:txBody>
          <a:bodyPr/>
          <a:lstStyle/>
          <a:p>
            <a:r>
              <a:rPr lang="en-US" dirty="0" smtClean="0"/>
              <a:t>MRSA</a:t>
            </a:r>
            <a:r>
              <a:rPr lang="en-US" dirty="0"/>
              <a:t>, C. Difficile , </a:t>
            </a:r>
            <a:r>
              <a:rPr lang="en-US" dirty="0" smtClean="0"/>
              <a:t>VRE </a:t>
            </a:r>
            <a:r>
              <a:rPr lang="en-US" dirty="0"/>
              <a:t>and Carbapenem-resistant </a:t>
            </a:r>
            <a:r>
              <a:rPr lang="en-US" dirty="0" smtClean="0"/>
              <a:t>Enterobacteriacea(CRE) all infections of concern</a:t>
            </a:r>
          </a:p>
          <a:p>
            <a:r>
              <a:rPr lang="en-US" dirty="0" smtClean="0"/>
              <a:t>New protocols and guidance for CRE and C. Diff</a:t>
            </a:r>
          </a:p>
          <a:p>
            <a:r>
              <a:rPr lang="en-US" dirty="0" smtClean="0"/>
              <a:t>New drug approved for MRSA-one mega-dose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2" y="5488598"/>
            <a:ext cx="284638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495" y="1275514"/>
            <a:ext cx="2745937" cy="181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284" y="3824898"/>
            <a:ext cx="2852737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18" y="3683610"/>
            <a:ext cx="344487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28090" y="3328546"/>
            <a:ext cx="2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C. Difficile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139448" y="6130344"/>
            <a:ext cx="149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91696" y="6130344"/>
            <a:ext cx="224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992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692" y="274638"/>
            <a:ext cx="8944708" cy="1143000"/>
          </a:xfrm>
        </p:spPr>
        <p:txBody>
          <a:bodyPr/>
          <a:lstStyle/>
          <a:p>
            <a:r>
              <a:rPr lang="en-US" dirty="0" smtClean="0"/>
              <a:t>Infectious disease rule sent to SBREFA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6937420" cy="4525963"/>
          </a:xfrm>
        </p:spPr>
        <p:txBody>
          <a:bodyPr/>
          <a:lstStyle/>
          <a:p>
            <a:r>
              <a:rPr lang="en-US" dirty="0" smtClean="0"/>
              <a:t>Small business panel to convene</a:t>
            </a:r>
          </a:p>
          <a:p>
            <a:r>
              <a:rPr lang="en-US" dirty="0"/>
              <a:t>Workplaces </a:t>
            </a:r>
            <a:r>
              <a:rPr lang="en-US" dirty="0" smtClean="0"/>
              <a:t>that may be affected include</a:t>
            </a:r>
            <a:r>
              <a:rPr lang="en-US" dirty="0"/>
              <a:t>: health care, emergency response, correctional facilities, homeless shelters, drug treatment programs, and other occupational settings where employees can be at increased risk of exposure to potentially infectious </a:t>
            </a:r>
            <a:r>
              <a:rPr lang="en-US" dirty="0" smtClean="0"/>
              <a:t>people</a:t>
            </a:r>
          </a:p>
          <a:p>
            <a:r>
              <a:rPr lang="en-US" dirty="0" smtClean="0"/>
              <a:t>Request for small entity representatives to provide information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728" y="2961951"/>
            <a:ext cx="4118542" cy="278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37" y="1279493"/>
            <a:ext cx="4520649" cy="168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0" y="3105835"/>
            <a:ext cx="5284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772" y="2961951"/>
            <a:ext cx="4118542" cy="278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959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834" y="274638"/>
            <a:ext cx="9835166" cy="1143000"/>
          </a:xfrm>
        </p:spPr>
        <p:txBody>
          <a:bodyPr/>
          <a:lstStyle/>
          <a:p>
            <a:pPr algn="ctr"/>
            <a:r>
              <a:rPr lang="en-US" dirty="0" smtClean="0"/>
              <a:t>23</a:t>
            </a:r>
            <a:r>
              <a:rPr lang="en-US" baseline="30000" dirty="0" smtClean="0"/>
              <a:t>rd</a:t>
            </a:r>
            <a:r>
              <a:rPr lang="en-US" dirty="0" smtClean="0"/>
              <a:t> Death on the Job Report- statistics of interest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b="24367"/>
          <a:stretch/>
        </p:blipFill>
        <p:spPr>
          <a:xfrm>
            <a:off x="8430601" y="1772474"/>
            <a:ext cx="3121748" cy="3919988"/>
          </a:xfr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57577" y="1596788"/>
            <a:ext cx="8113691" cy="4499212"/>
          </a:xfrm>
        </p:spPr>
        <p:txBody>
          <a:bodyPr/>
          <a:lstStyle/>
          <a:p>
            <a:r>
              <a:rPr lang="en-US" dirty="0" smtClean="0"/>
              <a:t>Fatality rate in 2012 3.4 deaths per 100,00 workers</a:t>
            </a:r>
          </a:p>
          <a:p>
            <a:r>
              <a:rPr lang="en-US" dirty="0" smtClean="0"/>
              <a:t>North Dakota had the highest rate-17.7 mostly due to rapid expansion of oil and gas extraction</a:t>
            </a:r>
          </a:p>
          <a:p>
            <a:r>
              <a:rPr lang="en-US" dirty="0" smtClean="0"/>
              <a:t>Latino workers have a higher rate of fatalities than the national average</a:t>
            </a:r>
          </a:p>
          <a:p>
            <a:r>
              <a:rPr lang="en-US" dirty="0" smtClean="0"/>
              <a:t>MSD are increasing and now account for 34.7% of all serious injuries</a:t>
            </a:r>
          </a:p>
          <a:p>
            <a:r>
              <a:rPr lang="en-US" dirty="0" smtClean="0"/>
              <a:t>Workplace violence: 24,610 serious injuries and 803 deaths. Women workers suffer 2/3 of injuries related to workplace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does health and safety fit into the four Pillars ?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595" y="1443506"/>
            <a:ext cx="6622451" cy="507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96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69632"/>
            <a:ext cx="8305800" cy="1371600"/>
          </a:xfrm>
        </p:spPr>
        <p:txBody>
          <a:bodyPr/>
          <a:lstStyle/>
          <a:p>
            <a:pPr algn="ctr"/>
            <a:r>
              <a:rPr lang="en-US" altLang="en-US" b="1" dirty="0"/>
              <a:t>The Fight for Safe Workplaces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283335" y="1648497"/>
            <a:ext cx="7624293" cy="47062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dirty="0" smtClean="0"/>
              <a:t>In 2012, 4,628 </a:t>
            </a:r>
            <a:r>
              <a:rPr lang="en-US" altLang="en-US" dirty="0"/>
              <a:t>workers lost their lives on the job, and another 50,000 died from occupational diseases.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dirty="0"/>
              <a:t>Over 8 million public employees </a:t>
            </a:r>
            <a:r>
              <a:rPr lang="en-US" altLang="en-US" b="1" dirty="0"/>
              <a:t>STILL</a:t>
            </a:r>
            <a:r>
              <a:rPr lang="en-US" altLang="en-US" dirty="0"/>
              <a:t> do not have safety and health protections on the job</a:t>
            </a:r>
            <a:r>
              <a:rPr lang="en-US" altLang="en-US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dirty="0" smtClean="0"/>
              <a:t>Since last convention, at least a dozen members were killed on the job</a:t>
            </a:r>
            <a:endParaRPr lang="en-US" alt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/>
              <a:t>SO, WHAT ARE WE GOING TO DO ABOUT IT?</a:t>
            </a:r>
          </a:p>
          <a:p>
            <a:endParaRPr lang="en-US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559" y="1441673"/>
            <a:ext cx="4071937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058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Discussion-what steps can we take to get members involved and build capacity?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562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for Coming! Enjoy Convention!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32" y="1740590"/>
            <a:ext cx="3644931" cy="475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415" y="1398902"/>
            <a:ext cx="6016625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80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What’s safety issues are going on in your local?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431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527" y="190501"/>
            <a:ext cx="9828758" cy="1311275"/>
          </a:xfrm>
        </p:spPr>
        <p:txBody>
          <a:bodyPr/>
          <a:lstStyle/>
          <a:p>
            <a:pPr algn="ctr"/>
            <a:r>
              <a:rPr lang="en-US" dirty="0" smtClean="0"/>
              <a:t>What’s  </a:t>
            </a:r>
            <a:r>
              <a:rPr lang="en-US" dirty="0" smtClean="0">
                <a:solidFill>
                  <a:srgbClr val="FF0000"/>
                </a:solidFill>
              </a:rPr>
              <a:t>H      T</a:t>
            </a:r>
            <a:r>
              <a:rPr lang="en-US" dirty="0" smtClean="0"/>
              <a:t>-Health and Safety </a:t>
            </a:r>
            <a:r>
              <a:rPr lang="en-US" dirty="0"/>
              <a:t>U</a:t>
            </a:r>
            <a:r>
              <a:rPr lang="en-US" dirty="0" smtClean="0"/>
              <a:t>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52601"/>
            <a:ext cx="8070760" cy="4341813"/>
          </a:xfrm>
        </p:spPr>
        <p:txBody>
          <a:bodyPr/>
          <a:lstStyle/>
          <a:p>
            <a:r>
              <a:rPr lang="en-US" dirty="0" smtClean="0"/>
              <a:t>Massachusetts passes public employee safety coverage</a:t>
            </a:r>
          </a:p>
          <a:p>
            <a:r>
              <a:rPr lang="en-US" dirty="0" smtClean="0"/>
              <a:t>Updated hazard communication standard and the transition to Global Harmonization</a:t>
            </a:r>
          </a:p>
          <a:p>
            <a:r>
              <a:rPr lang="en-US" dirty="0" smtClean="0"/>
              <a:t>New silica standard</a:t>
            </a:r>
          </a:p>
          <a:p>
            <a:r>
              <a:rPr lang="en-US" dirty="0" smtClean="0"/>
              <a:t>Infectious disease update</a:t>
            </a:r>
          </a:p>
          <a:p>
            <a:r>
              <a:rPr lang="en-US" dirty="0" smtClean="0"/>
              <a:t>OSHA emphasis on falls, safety stand-down</a:t>
            </a:r>
          </a:p>
          <a:p>
            <a:r>
              <a:rPr lang="en-US" dirty="0" smtClean="0"/>
              <a:t>OSHA to convene SBREFA panel on infectious disease</a:t>
            </a:r>
            <a:endParaRPr lang="en-US" dirty="0"/>
          </a:p>
        </p:txBody>
      </p:sp>
      <p:pic>
        <p:nvPicPr>
          <p:cNvPr id="8196" name="Picture 4" descr="C:\Users\brd\AppData\Local\Microsoft\Windows\Temporary Internet Files\Content.IE5\JG1MWHOO\MC90043149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586" flipH="1">
            <a:off x="4443517" y="541430"/>
            <a:ext cx="841881" cy="8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500" y="1918952"/>
            <a:ext cx="3247092" cy="323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013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S.2195, “An Act Restoring the Minimum Wage and Providing Unemployment Insurance Reforms.”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59558" y="1651379"/>
            <a:ext cx="11532358" cy="4443035"/>
          </a:xfrm>
        </p:spPr>
        <p:txBody>
          <a:bodyPr/>
          <a:lstStyle/>
          <a:p>
            <a:r>
              <a:rPr lang="en-US" dirty="0" smtClean="0"/>
              <a:t>Increases minimum wage</a:t>
            </a:r>
          </a:p>
          <a:p>
            <a:r>
              <a:rPr lang="en-US" dirty="0" smtClean="0"/>
              <a:t>Insurance reforms</a:t>
            </a:r>
          </a:p>
          <a:p>
            <a:r>
              <a:rPr lang="en-US" dirty="0" smtClean="0"/>
              <a:t>Extends OSH coverage to public employees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81" y="3781401"/>
            <a:ext cx="6910412" cy="274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80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369" y="211016"/>
            <a:ext cx="8534400" cy="990600"/>
          </a:xfrm>
        </p:spPr>
        <p:txBody>
          <a:bodyPr/>
          <a:lstStyle/>
          <a:p>
            <a:r>
              <a:rPr lang="en-US" altLang="en-US" sz="3200" b="1" dirty="0"/>
              <a:t>Global Harmonization and Right to Know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idx="1"/>
          </p:nvPr>
        </p:nvSpPr>
        <p:spPr>
          <a:xfrm>
            <a:off x="1840523" y="1770185"/>
            <a:ext cx="8370277" cy="4783015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GHS </a:t>
            </a:r>
            <a:r>
              <a:rPr lang="en-US" altLang="en-US" sz="2400" dirty="0" smtClean="0"/>
              <a:t>has </a:t>
            </a:r>
            <a:r>
              <a:rPr lang="en-US" altLang="en-US" sz="2400" dirty="0"/>
              <a:t>significantly </a:t>
            </a:r>
            <a:r>
              <a:rPr lang="en-US" altLang="en-US" sz="2400" dirty="0" smtClean="0"/>
              <a:t>changed </a:t>
            </a:r>
            <a:r>
              <a:rPr lang="en-US" altLang="en-US" sz="2400" dirty="0"/>
              <a:t>the Hazard Communication Standard (Hazcom), 29 CFR 1910.1200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The </a:t>
            </a:r>
            <a:r>
              <a:rPr lang="en-US" altLang="en-US" sz="2400" dirty="0" smtClean="0"/>
              <a:t>previous Hazcom </a:t>
            </a:r>
            <a:r>
              <a:rPr lang="en-US" altLang="en-US" sz="2400" dirty="0"/>
              <a:t>standard is performance based and covers these five elements: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Chemical inventory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Written program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Labels and labeling systems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Material safety data sheets (MSDS)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Training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Other chemical specific standards may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dirty="0"/>
              <a:t>    also be affected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404" y="3249658"/>
            <a:ext cx="2401887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21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b="1" dirty="0"/>
              <a:t>What are the Major Changes?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Transition from performance oriented to  a standardized approach.</a:t>
            </a:r>
          </a:p>
          <a:p>
            <a:r>
              <a:rPr lang="en-US" altLang="en-US" dirty="0"/>
              <a:t>Health, physical and environmental hazard criteria for substances and classification of mixtures.</a:t>
            </a:r>
          </a:p>
          <a:p>
            <a:r>
              <a:rPr lang="en-US" altLang="en-US" dirty="0"/>
              <a:t>Harmonized pictograms, hazard statements and signal words on labels.</a:t>
            </a:r>
          </a:p>
          <a:p>
            <a:r>
              <a:rPr lang="en-US" altLang="en-US" dirty="0"/>
              <a:t>16 section standardized safety data sheet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135"/>
          <a:stretch/>
        </p:blipFill>
        <p:spPr bwMode="auto">
          <a:xfrm>
            <a:off x="6032656" y="1885461"/>
            <a:ext cx="4642428" cy="3931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9711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81082" y="392806"/>
            <a:ext cx="7973095" cy="1204174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/>
              <a:t>Sample Label GHS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4694" y="1455313"/>
            <a:ext cx="8275183" cy="461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87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- 1">
  <a:themeElements>
    <a:clrScheme name="PowerPoint -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- 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-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-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-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-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-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-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-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-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-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-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-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-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- 1 13">
        <a:dk1>
          <a:srgbClr val="808080"/>
        </a:dk1>
        <a:lt1>
          <a:srgbClr val="FFFFFF"/>
        </a:lt1>
        <a:dk2>
          <a:srgbClr val="00A85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AAD1B3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MT"/>
        <a:ea typeface="MS Gothic"/>
        <a:cs typeface="MS Gothic"/>
      </a:majorFont>
      <a:minorFont>
        <a:latin typeface="Gill Sans MT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0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1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2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3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4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5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6.xml><?xml version="1.0" encoding="utf-8"?>
<a:themeOverride xmlns:a="http://schemas.openxmlformats.org/drawingml/2006/main">
  <a:clrScheme name="PowerPoint -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1484</Words>
  <Application>Microsoft Office PowerPoint</Application>
  <PresentationFormat>Custom</PresentationFormat>
  <Paragraphs>205</Paragraphs>
  <Slides>31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PowerPoint - 1</vt:lpstr>
      <vt:lpstr>1_Office Theme</vt:lpstr>
      <vt:lpstr>PowerPoint Presentation</vt:lpstr>
      <vt:lpstr>Who’s in the Room?</vt:lpstr>
      <vt:lpstr>The Fight for Safe Workplaces</vt:lpstr>
      <vt:lpstr>What’s safety issues are going on in your local?</vt:lpstr>
      <vt:lpstr>What’s  H      T-Health and Safety Update</vt:lpstr>
      <vt:lpstr>S.2195, “An Act Restoring the Minimum Wage and Providing Unemployment Insurance Reforms.”</vt:lpstr>
      <vt:lpstr>Global Harmonization and Right to Know</vt:lpstr>
      <vt:lpstr>What are the Major Changes?</vt:lpstr>
      <vt:lpstr>Sample Label GHS</vt:lpstr>
      <vt:lpstr>9 Pictograms</vt:lpstr>
      <vt:lpstr>The Safety Data Sheet (SDS)</vt:lpstr>
      <vt:lpstr>PowerPoint Presentation</vt:lpstr>
      <vt:lpstr>Silica</vt:lpstr>
      <vt:lpstr>Silicosis</vt:lpstr>
      <vt:lpstr>What Will the New Standard Say?</vt:lpstr>
      <vt:lpstr>Controls for Silica</vt:lpstr>
      <vt:lpstr>PowerPoint Presentation</vt:lpstr>
      <vt:lpstr>Controls</vt:lpstr>
      <vt:lpstr>Status of the Silica Standard</vt:lpstr>
      <vt:lpstr>Fall Protection-Fall Safety Stand-down</vt:lpstr>
      <vt:lpstr>Recent outbreaks-measles mumps pertussis</vt:lpstr>
      <vt:lpstr>Pertussis: An Old Problem Making a Comeback</vt:lpstr>
      <vt:lpstr>MERS-Middle Eastern Respiratory Syndrome</vt:lpstr>
      <vt:lpstr>MERS</vt:lpstr>
      <vt:lpstr>The Impact of Drug Resistance</vt:lpstr>
      <vt:lpstr>Resistant infections</vt:lpstr>
      <vt:lpstr>Infectious disease rule sent to SBREFA</vt:lpstr>
      <vt:lpstr>23rd Death on the Job Report- statistics of interest</vt:lpstr>
      <vt:lpstr>How does health and safety fit into the four Pillars ?</vt:lpstr>
      <vt:lpstr>Discussion-what steps can we take to get members involved and build capacity?</vt:lpstr>
      <vt:lpstr>Thanks for Coming! Enjoy Convention!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Topics in Health and Safety</dc:title>
  <dc:creator>Diane Brown</dc:creator>
  <cp:lastModifiedBy>win7 Mig1</cp:lastModifiedBy>
  <cp:revision>39</cp:revision>
  <dcterms:created xsi:type="dcterms:W3CDTF">2014-06-13T14:33:36Z</dcterms:created>
  <dcterms:modified xsi:type="dcterms:W3CDTF">2014-07-09T12:18:26Z</dcterms:modified>
</cp:coreProperties>
</file>